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699"/>
            <a:ext cx="542925" cy="54292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1788" y="2654452"/>
            <a:ext cx="1447812" cy="1447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700" y="1028699"/>
            <a:ext cx="542925" cy="5429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5037" y="3992664"/>
            <a:ext cx="8697925" cy="1764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1918" y="2078202"/>
            <a:ext cx="15124163" cy="5558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36.png"/><Relationship Id="rId10" Type="http://schemas.openxmlformats.org/officeDocument/2006/relationships/image" Target="../media/image55.png"/><Relationship Id="rId4" Type="http://schemas.openxmlformats.org/officeDocument/2006/relationships/image" Target="../media/image19.png"/><Relationship Id="rId9" Type="http://schemas.openxmlformats.org/officeDocument/2006/relationships/image" Target="../media/image54.pn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2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529" y="0"/>
              <a:ext cx="5669468" cy="45597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5265" y="5804954"/>
              <a:ext cx="2286000" cy="22860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96439" y="3577949"/>
            <a:ext cx="7920990" cy="2994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0395"/>
              </a:lnSpc>
              <a:spcBef>
                <a:spcPts val="105"/>
              </a:spcBef>
            </a:pPr>
            <a:r>
              <a:rPr sz="8750" b="0" spc="-380" dirty="0">
                <a:latin typeface="Lucida Sans Unicode"/>
                <a:cs typeface="Lucida Sans Unicode"/>
              </a:rPr>
              <a:t>NEXT</a:t>
            </a:r>
            <a:r>
              <a:rPr sz="8750" b="0" spc="-425" dirty="0">
                <a:latin typeface="Lucida Sans Unicode"/>
                <a:cs typeface="Lucida Sans Unicode"/>
              </a:rPr>
              <a:t> </a:t>
            </a:r>
            <a:r>
              <a:rPr sz="8750" b="0" spc="100" dirty="0">
                <a:latin typeface="Lucida Sans Unicode"/>
                <a:cs typeface="Lucida Sans Unicode"/>
              </a:rPr>
              <a:t>WORD</a:t>
            </a:r>
            <a:endParaRPr sz="8750">
              <a:latin typeface="Lucida Sans Unicode"/>
              <a:cs typeface="Lucida Sans Unicode"/>
            </a:endParaRPr>
          </a:p>
          <a:p>
            <a:pPr marL="12700">
              <a:lnSpc>
                <a:spcPts val="12975"/>
              </a:lnSpc>
            </a:pPr>
            <a:r>
              <a:rPr sz="10900" spc="1015" dirty="0">
                <a:latin typeface="Arial Narrow"/>
                <a:cs typeface="Arial Narrow"/>
              </a:rPr>
              <a:t>PREDICTOR</a:t>
            </a:r>
            <a:endParaRPr sz="10900">
              <a:latin typeface="Arial Narrow"/>
              <a:cs typeface="Arial Narro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8700" y="1028699"/>
            <a:ext cx="11117580" cy="4006215"/>
            <a:chOff x="1028700" y="1028699"/>
            <a:chExt cx="11117580" cy="400621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1028699"/>
              <a:ext cx="981075" cy="9810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7038" y="1340942"/>
              <a:ext cx="224815" cy="22771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10932" y="1253603"/>
              <a:ext cx="397510" cy="537845"/>
            </a:xfrm>
            <a:custGeom>
              <a:avLst/>
              <a:gdLst/>
              <a:ahLst/>
              <a:cxnLst/>
              <a:rect l="l" t="t" r="r" b="b"/>
              <a:pathLst>
                <a:path w="397510" h="537844">
                  <a:moveTo>
                    <a:pt x="287007" y="509841"/>
                  </a:moveTo>
                  <a:lnTo>
                    <a:pt x="279082" y="501827"/>
                  </a:lnTo>
                  <a:lnTo>
                    <a:pt x="269303" y="501827"/>
                  </a:lnTo>
                  <a:lnTo>
                    <a:pt x="117932" y="501827"/>
                  </a:lnTo>
                  <a:lnTo>
                    <a:pt x="110007" y="509841"/>
                  </a:lnTo>
                  <a:lnTo>
                    <a:pt x="110007" y="529653"/>
                  </a:lnTo>
                  <a:lnTo>
                    <a:pt x="117932" y="537679"/>
                  </a:lnTo>
                  <a:lnTo>
                    <a:pt x="279082" y="537679"/>
                  </a:lnTo>
                  <a:lnTo>
                    <a:pt x="287007" y="529653"/>
                  </a:lnTo>
                  <a:lnTo>
                    <a:pt x="287007" y="509841"/>
                  </a:lnTo>
                  <a:close/>
                </a:path>
                <a:path w="397510" h="537844">
                  <a:moveTo>
                    <a:pt x="397243" y="201193"/>
                  </a:moveTo>
                  <a:lnTo>
                    <a:pt x="392341" y="154952"/>
                  </a:lnTo>
                  <a:lnTo>
                    <a:pt x="376745" y="112014"/>
                  </a:lnTo>
                  <a:lnTo>
                    <a:pt x="361276" y="88176"/>
                  </a:lnTo>
                  <a:lnTo>
                    <a:pt x="361276" y="193611"/>
                  </a:lnTo>
                  <a:lnTo>
                    <a:pt x="359067" y="233641"/>
                  </a:lnTo>
                  <a:lnTo>
                    <a:pt x="345986" y="273545"/>
                  </a:lnTo>
                  <a:lnTo>
                    <a:pt x="321208" y="310299"/>
                  </a:lnTo>
                  <a:lnTo>
                    <a:pt x="309981" y="325920"/>
                  </a:lnTo>
                  <a:lnTo>
                    <a:pt x="301752" y="343344"/>
                  </a:lnTo>
                  <a:lnTo>
                    <a:pt x="296722" y="362026"/>
                  </a:lnTo>
                  <a:lnTo>
                    <a:pt x="295008" y="381635"/>
                  </a:lnTo>
                  <a:lnTo>
                    <a:pt x="295008" y="421195"/>
                  </a:lnTo>
                  <a:lnTo>
                    <a:pt x="293547" y="428498"/>
                  </a:lnTo>
                  <a:lnTo>
                    <a:pt x="289572" y="434454"/>
                  </a:lnTo>
                  <a:lnTo>
                    <a:pt x="283692" y="438467"/>
                  </a:lnTo>
                  <a:lnTo>
                    <a:pt x="276504" y="439940"/>
                  </a:lnTo>
                  <a:lnTo>
                    <a:pt x="120535" y="439940"/>
                  </a:lnTo>
                  <a:lnTo>
                    <a:pt x="102006" y="381635"/>
                  </a:lnTo>
                  <a:lnTo>
                    <a:pt x="100330" y="362000"/>
                  </a:lnTo>
                  <a:lnTo>
                    <a:pt x="95364" y="343306"/>
                  </a:lnTo>
                  <a:lnTo>
                    <a:pt x="87312" y="326148"/>
                  </a:lnTo>
                  <a:lnTo>
                    <a:pt x="57683" y="285000"/>
                  </a:lnTo>
                  <a:lnTo>
                    <a:pt x="44488" y="256362"/>
                  </a:lnTo>
                  <a:lnTo>
                    <a:pt x="36969" y="225666"/>
                  </a:lnTo>
                  <a:lnTo>
                    <a:pt x="35356" y="193611"/>
                  </a:lnTo>
                  <a:lnTo>
                    <a:pt x="45554" y="144056"/>
                  </a:lnTo>
                  <a:lnTo>
                    <a:pt x="69811" y="100711"/>
                  </a:lnTo>
                  <a:lnTo>
                    <a:pt x="105308" y="66357"/>
                  </a:lnTo>
                  <a:lnTo>
                    <a:pt x="149161" y="43789"/>
                  </a:lnTo>
                  <a:lnTo>
                    <a:pt x="198551" y="35763"/>
                  </a:lnTo>
                  <a:lnTo>
                    <a:pt x="242163" y="41160"/>
                  </a:lnTo>
                  <a:lnTo>
                    <a:pt x="280390" y="57543"/>
                  </a:lnTo>
                  <a:lnTo>
                    <a:pt x="312318" y="82892"/>
                  </a:lnTo>
                  <a:lnTo>
                    <a:pt x="337058" y="115201"/>
                  </a:lnTo>
                  <a:lnTo>
                    <a:pt x="353695" y="152450"/>
                  </a:lnTo>
                  <a:lnTo>
                    <a:pt x="361226" y="191998"/>
                  </a:lnTo>
                  <a:lnTo>
                    <a:pt x="361276" y="193611"/>
                  </a:lnTo>
                  <a:lnTo>
                    <a:pt x="361276" y="88176"/>
                  </a:lnTo>
                  <a:lnTo>
                    <a:pt x="319684" y="42138"/>
                  </a:lnTo>
                  <a:lnTo>
                    <a:pt x="281305" y="18224"/>
                  </a:lnTo>
                  <a:lnTo>
                    <a:pt x="238417" y="3670"/>
                  </a:lnTo>
                  <a:lnTo>
                    <a:pt x="192582" y="0"/>
                  </a:lnTo>
                  <a:lnTo>
                    <a:pt x="143319" y="8128"/>
                  </a:lnTo>
                  <a:lnTo>
                    <a:pt x="98463" y="28270"/>
                  </a:lnTo>
                  <a:lnTo>
                    <a:pt x="59855" y="58559"/>
                  </a:lnTo>
                  <a:lnTo>
                    <a:pt x="29337" y="97180"/>
                  </a:lnTo>
                  <a:lnTo>
                    <a:pt x="8763" y="142278"/>
                  </a:lnTo>
                  <a:lnTo>
                    <a:pt x="0" y="191998"/>
                  </a:lnTo>
                  <a:lnTo>
                    <a:pt x="1955" y="230987"/>
                  </a:lnTo>
                  <a:lnTo>
                    <a:pt x="11125" y="268338"/>
                  </a:lnTo>
                  <a:lnTo>
                    <a:pt x="27178" y="303187"/>
                  </a:lnTo>
                  <a:lnTo>
                    <a:pt x="57023" y="344690"/>
                  </a:lnTo>
                  <a:lnTo>
                    <a:pt x="62280" y="356057"/>
                  </a:lnTo>
                  <a:lnTo>
                    <a:pt x="65519" y="368490"/>
                  </a:lnTo>
                  <a:lnTo>
                    <a:pt x="66611" y="381635"/>
                  </a:lnTo>
                  <a:lnTo>
                    <a:pt x="66624" y="421195"/>
                  </a:lnTo>
                  <a:lnTo>
                    <a:pt x="70866" y="442429"/>
                  </a:lnTo>
                  <a:lnTo>
                    <a:pt x="82423" y="459790"/>
                  </a:lnTo>
                  <a:lnTo>
                    <a:pt x="99568" y="471500"/>
                  </a:lnTo>
                  <a:lnTo>
                    <a:pt x="120535" y="475792"/>
                  </a:lnTo>
                  <a:lnTo>
                    <a:pt x="276504" y="475792"/>
                  </a:lnTo>
                  <a:lnTo>
                    <a:pt x="314591" y="459790"/>
                  </a:lnTo>
                  <a:lnTo>
                    <a:pt x="330403" y="421195"/>
                  </a:lnTo>
                  <a:lnTo>
                    <a:pt x="330403" y="381635"/>
                  </a:lnTo>
                  <a:lnTo>
                    <a:pt x="331533" y="368490"/>
                  </a:lnTo>
                  <a:lnTo>
                    <a:pt x="334886" y="355968"/>
                  </a:lnTo>
                  <a:lnTo>
                    <a:pt x="340334" y="344360"/>
                  </a:lnTo>
                  <a:lnTo>
                    <a:pt x="347789" y="333959"/>
                  </a:lnTo>
                  <a:lnTo>
                    <a:pt x="368960" y="304609"/>
                  </a:lnTo>
                  <a:lnTo>
                    <a:pt x="384467" y="272161"/>
                  </a:lnTo>
                  <a:lnTo>
                    <a:pt x="393992" y="237413"/>
                  </a:lnTo>
                  <a:lnTo>
                    <a:pt x="397243" y="201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93412" y="4082287"/>
              <a:ext cx="952500" cy="9525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996439" y="6922058"/>
            <a:ext cx="48177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  <a:tab pos="659765" algn="l"/>
                <a:tab pos="974090" algn="l"/>
                <a:tab pos="1269365" algn="l"/>
                <a:tab pos="1571625" algn="l"/>
                <a:tab pos="1929130" algn="l"/>
                <a:tab pos="2290445" algn="l"/>
                <a:tab pos="2809240" algn="l"/>
                <a:tab pos="3123565" algn="l"/>
                <a:tab pos="3446145" algn="l"/>
                <a:tab pos="3803650" algn="l"/>
                <a:tab pos="4043045" algn="l"/>
                <a:tab pos="4340225" algn="l"/>
                <a:tab pos="4657090" algn="l"/>
              </a:tabLst>
            </a:pP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C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A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P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S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T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O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25" dirty="0">
                <a:solidFill>
                  <a:srgbClr val="F66E1A"/>
                </a:solidFill>
                <a:latin typeface="Lucida Sans"/>
                <a:cs typeface="Lucida Sans"/>
              </a:rPr>
              <a:t>N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E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P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R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O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J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E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50" dirty="0">
                <a:solidFill>
                  <a:srgbClr val="F66E1A"/>
                </a:solidFill>
                <a:latin typeface="Lucida Sans"/>
                <a:cs typeface="Lucida Sans"/>
              </a:rPr>
              <a:t>C</a:t>
            </a:r>
            <a:r>
              <a:rPr sz="2000" b="1" dirty="0">
                <a:solidFill>
                  <a:srgbClr val="F66E1A"/>
                </a:solidFill>
                <a:latin typeface="Lucida Sans"/>
                <a:cs typeface="Lucida Sans"/>
              </a:rPr>
              <a:t>	</a:t>
            </a:r>
            <a:r>
              <a:rPr sz="2000" b="1" spc="-170" dirty="0">
                <a:solidFill>
                  <a:srgbClr val="F66E1A"/>
                </a:solidFill>
                <a:latin typeface="Lucida Sans"/>
                <a:cs typeface="Lucida Sans"/>
              </a:rPr>
              <a:t>T</a:t>
            </a:r>
            <a:endParaRPr sz="20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9979" y="1220711"/>
            <a:ext cx="13458824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1077" y="1507802"/>
            <a:ext cx="13458824" cy="75723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0366" y="1319069"/>
            <a:ext cx="13458825" cy="77628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2937" y="1885570"/>
            <a:ext cx="13458824" cy="75723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1110" y="1813274"/>
            <a:ext cx="13458824" cy="75723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1841" y="1178928"/>
            <a:ext cx="13458824" cy="75723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5539" y="1171816"/>
            <a:ext cx="13458824" cy="75723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9979" y="839977"/>
            <a:ext cx="13458824" cy="75723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8861" y="979525"/>
            <a:ext cx="13458824" cy="75723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5528" y="1335062"/>
            <a:ext cx="13458824" cy="75723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823975"/>
            <a:ext cx="542925" cy="542925"/>
            <a:chOff x="1028700" y="823975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823975"/>
              <a:ext cx="542925" cy="5429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8" y="976604"/>
              <a:ext cx="180681" cy="24526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2442959"/>
            <a:ext cx="6994525" cy="7844155"/>
            <a:chOff x="0" y="2442959"/>
            <a:chExt cx="6994525" cy="78441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940299"/>
              <a:ext cx="5273763" cy="53467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4888" y="2442959"/>
              <a:ext cx="5419331" cy="5410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4055" y="2528709"/>
              <a:ext cx="952500" cy="9525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677201" y="1990699"/>
            <a:ext cx="766699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75" dirty="0">
                <a:solidFill>
                  <a:srgbClr val="161515"/>
                </a:solidFill>
                <a:latin typeface="Lucida Sans"/>
                <a:cs typeface="Lucida Sans"/>
              </a:rPr>
              <a:t>PROBLEM</a:t>
            </a:r>
            <a:r>
              <a:rPr sz="5600" spc="-57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5600" spc="-270" dirty="0">
                <a:solidFill>
                  <a:srgbClr val="161515"/>
                </a:solidFill>
                <a:latin typeface="Lucida Sans"/>
                <a:cs typeface="Lucida Sans"/>
              </a:rPr>
              <a:t>STATEMENT</a:t>
            </a:r>
            <a:endParaRPr sz="5600">
              <a:latin typeface="Lucida Sans"/>
              <a:cs typeface="Lucida Sa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0596" y="3627932"/>
            <a:ext cx="114300" cy="1143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904073" y="3387299"/>
            <a:ext cx="9808210" cy="469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695" marR="5080" indent="-87630" algn="just">
              <a:lnSpc>
                <a:spcPct val="115599"/>
              </a:lnSpc>
              <a:spcBef>
                <a:spcPts val="95"/>
              </a:spcBef>
            </a:pP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There</a:t>
            </a:r>
            <a:r>
              <a:rPr sz="2650" b="1" spc="3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are</a:t>
            </a:r>
            <a:r>
              <a:rPr sz="2650" b="1" spc="3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many</a:t>
            </a:r>
            <a:r>
              <a:rPr sz="2650" b="1" spc="35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visually</a:t>
            </a:r>
            <a:r>
              <a:rPr sz="2650" b="1" spc="3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impaired</a:t>
            </a:r>
            <a:r>
              <a:rPr sz="2650" b="1" spc="3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individuals,</a:t>
            </a:r>
            <a:r>
              <a:rPr sz="2650" b="1" spc="3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who</a:t>
            </a:r>
            <a:r>
              <a:rPr sz="2650" b="1" spc="3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25" dirty="0">
                <a:solidFill>
                  <a:srgbClr val="161515"/>
                </a:solidFill>
                <a:latin typeface="Lucida Sans"/>
                <a:cs typeface="Lucida Sans"/>
              </a:rPr>
              <a:t>are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unable</a:t>
            </a:r>
            <a:r>
              <a:rPr sz="2650" b="1" spc="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to</a:t>
            </a:r>
            <a:r>
              <a:rPr sz="2650" b="1" spc="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use</a:t>
            </a:r>
            <a:r>
              <a:rPr sz="2650" b="1" spc="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their</a:t>
            </a:r>
            <a:r>
              <a:rPr sz="2650" b="1" spc="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hands</a:t>
            </a:r>
            <a:r>
              <a:rPr sz="2650" b="1" spc="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10" dirty="0">
                <a:solidFill>
                  <a:srgbClr val="161515"/>
                </a:solidFill>
                <a:latin typeface="Lucida Sans"/>
                <a:cs typeface="Lucida Sans"/>
              </a:rPr>
              <a:t>effectively</a:t>
            </a:r>
            <a:r>
              <a:rPr sz="2650" b="1" spc="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to</a:t>
            </a:r>
            <a:r>
              <a:rPr sz="2650" b="1" spc="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use</a:t>
            </a:r>
            <a:r>
              <a:rPr sz="2650" b="1" spc="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any</a:t>
            </a:r>
            <a:r>
              <a:rPr sz="2650" b="1" spc="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kind</a:t>
            </a:r>
            <a:r>
              <a:rPr sz="2650" b="1" spc="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25" dirty="0">
                <a:solidFill>
                  <a:srgbClr val="161515"/>
                </a:solidFill>
                <a:latin typeface="Lucida Sans"/>
                <a:cs typeface="Lucida Sans"/>
              </a:rPr>
              <a:t>of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device.</a:t>
            </a:r>
            <a:r>
              <a:rPr sz="2650" b="1" spc="4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They</a:t>
            </a:r>
            <a:r>
              <a:rPr sz="2650" b="1" spc="5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may</a:t>
            </a:r>
            <a:r>
              <a:rPr sz="2650" b="1" spc="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find</a:t>
            </a:r>
            <a:r>
              <a:rPr sz="2650" b="1" spc="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this</a:t>
            </a:r>
            <a:r>
              <a:rPr sz="2650" b="1" spc="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as</a:t>
            </a:r>
            <a:r>
              <a:rPr sz="2650" b="1" spc="5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a</a:t>
            </a:r>
            <a:r>
              <a:rPr sz="2650" b="1" spc="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10" dirty="0">
                <a:solidFill>
                  <a:srgbClr val="161515"/>
                </a:solidFill>
                <a:latin typeface="Lucida Sans"/>
                <a:cs typeface="Lucida Sans"/>
              </a:rPr>
              <a:t>disappointment</a:t>
            </a:r>
            <a:r>
              <a:rPr sz="2650" b="1" spc="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as</a:t>
            </a:r>
            <a:r>
              <a:rPr sz="2650" b="1" spc="5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20" dirty="0">
                <a:solidFill>
                  <a:srgbClr val="161515"/>
                </a:solidFill>
                <a:latin typeface="Lucida Sans"/>
                <a:cs typeface="Lucida Sans"/>
              </a:rPr>
              <a:t>they </a:t>
            </a:r>
            <a:r>
              <a:rPr sz="2650" b="1" spc="-10" dirty="0">
                <a:solidFill>
                  <a:srgbClr val="161515"/>
                </a:solidFill>
                <a:latin typeface="Lucida Sans"/>
                <a:cs typeface="Lucida Sans"/>
              </a:rPr>
              <a:t>might</a:t>
            </a:r>
            <a:r>
              <a:rPr sz="2650" b="1" spc="-10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be</a:t>
            </a:r>
            <a:r>
              <a:rPr sz="2650" b="1" spc="-9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unable</a:t>
            </a:r>
            <a:r>
              <a:rPr sz="2650" b="1" spc="-9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to</a:t>
            </a:r>
            <a:r>
              <a:rPr sz="2650" b="1" spc="-9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get</a:t>
            </a:r>
            <a:r>
              <a:rPr sz="2650" b="1" spc="-9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a</a:t>
            </a:r>
            <a:r>
              <a:rPr sz="2650" b="1" spc="-9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20" dirty="0">
                <a:solidFill>
                  <a:srgbClr val="161515"/>
                </a:solidFill>
                <a:latin typeface="Lucida Sans"/>
                <a:cs typeface="Lucida Sans"/>
              </a:rPr>
              <a:t>proper</a:t>
            </a:r>
            <a:r>
              <a:rPr sz="2650" b="1" spc="-9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45" dirty="0">
                <a:solidFill>
                  <a:srgbClr val="161515"/>
                </a:solidFill>
                <a:latin typeface="Lucida Sans"/>
                <a:cs typeface="Lucida Sans"/>
              </a:rPr>
              <a:t>response</a:t>
            </a:r>
            <a:r>
              <a:rPr sz="2650" b="1" spc="-9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from</a:t>
            </a:r>
            <a:r>
              <a:rPr sz="2650" b="1" spc="-9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10" dirty="0">
                <a:solidFill>
                  <a:srgbClr val="161515"/>
                </a:solidFill>
                <a:latin typeface="Lucida Sans"/>
                <a:cs typeface="Lucida Sans"/>
              </a:rPr>
              <a:t>someone </a:t>
            </a:r>
            <a:r>
              <a:rPr sz="2650" b="1" spc="-35" dirty="0">
                <a:solidFill>
                  <a:srgbClr val="161515"/>
                </a:solidFill>
                <a:latin typeface="Lucida Sans"/>
                <a:cs typeface="Lucida Sans"/>
              </a:rPr>
              <a:t>or</a:t>
            </a:r>
            <a:r>
              <a:rPr sz="2650" b="1" spc="-17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10" dirty="0">
                <a:solidFill>
                  <a:srgbClr val="161515"/>
                </a:solidFill>
                <a:latin typeface="Lucida Sans"/>
                <a:cs typeface="Lucida Sans"/>
              </a:rPr>
              <a:t>communicate</a:t>
            </a:r>
            <a:r>
              <a:rPr sz="2650" b="1" spc="-16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40" dirty="0">
                <a:solidFill>
                  <a:srgbClr val="161515"/>
                </a:solidFill>
                <a:latin typeface="Lucida Sans"/>
                <a:cs typeface="Lucida Sans"/>
              </a:rPr>
              <a:t>effectively</a:t>
            </a:r>
            <a:r>
              <a:rPr sz="2650" b="1" spc="-16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45" dirty="0">
                <a:solidFill>
                  <a:srgbClr val="161515"/>
                </a:solidFill>
                <a:latin typeface="Lucida Sans"/>
                <a:cs typeface="Lucida Sans"/>
              </a:rPr>
              <a:t>.</a:t>
            </a:r>
            <a:endParaRPr sz="2650">
              <a:latin typeface="Lucida Sans"/>
              <a:cs typeface="Lucida Sans"/>
            </a:endParaRPr>
          </a:p>
          <a:p>
            <a:pPr marL="12700" marR="5080" algn="just">
              <a:lnSpc>
                <a:spcPts val="3679"/>
              </a:lnSpc>
              <a:spcBef>
                <a:spcPts val="75"/>
              </a:spcBef>
            </a:pP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Thus,</a:t>
            </a:r>
            <a:r>
              <a:rPr sz="2650" b="1" spc="30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we</a:t>
            </a:r>
            <a:r>
              <a:rPr sz="2650" b="1" spc="30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need</a:t>
            </a:r>
            <a:r>
              <a:rPr sz="2650" b="1" spc="30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a</a:t>
            </a:r>
            <a:r>
              <a:rPr sz="2650" b="1" spc="30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next</a:t>
            </a:r>
            <a:r>
              <a:rPr sz="2650" b="1" spc="30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word</a:t>
            </a:r>
            <a:r>
              <a:rPr sz="2650" b="1" spc="30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prediction</a:t>
            </a:r>
            <a:r>
              <a:rPr sz="2650" b="1" spc="30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system</a:t>
            </a:r>
            <a:r>
              <a:rPr sz="2650" b="1" spc="30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that</a:t>
            </a:r>
            <a:r>
              <a:rPr sz="2650" b="1" spc="30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25" dirty="0">
                <a:solidFill>
                  <a:srgbClr val="161515"/>
                </a:solidFill>
                <a:latin typeface="Lucida Sans"/>
                <a:cs typeface="Lucida Sans"/>
              </a:rPr>
              <a:t>can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assist</a:t>
            </a:r>
            <a:r>
              <a:rPr sz="2650" b="1" spc="24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disabled</a:t>
            </a:r>
            <a:r>
              <a:rPr sz="2650" b="1" spc="254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people</a:t>
            </a:r>
            <a:r>
              <a:rPr sz="2650" b="1" spc="254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in</a:t>
            </a:r>
            <a:r>
              <a:rPr sz="2650" b="1" spc="254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typing</a:t>
            </a:r>
            <a:r>
              <a:rPr sz="2650" b="1" spc="26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and</a:t>
            </a:r>
            <a:r>
              <a:rPr sz="2650" b="1" spc="254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20" dirty="0">
                <a:solidFill>
                  <a:srgbClr val="161515"/>
                </a:solidFill>
                <a:latin typeface="Lucida Sans"/>
                <a:cs typeface="Lucida Sans"/>
              </a:rPr>
              <a:t>suggest</a:t>
            </a:r>
            <a:r>
              <a:rPr sz="2650" b="1" spc="254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the</a:t>
            </a:r>
            <a:r>
              <a:rPr sz="2650" b="1" spc="254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20" dirty="0">
                <a:solidFill>
                  <a:srgbClr val="161515"/>
                </a:solidFill>
                <a:latin typeface="Lucida Sans"/>
                <a:cs typeface="Lucida Sans"/>
              </a:rPr>
              <a:t>next </a:t>
            </a:r>
            <a:r>
              <a:rPr sz="2650" b="1" spc="-25" dirty="0">
                <a:solidFill>
                  <a:srgbClr val="161515"/>
                </a:solidFill>
                <a:latin typeface="Lucida Sans"/>
                <a:cs typeface="Lucida Sans"/>
              </a:rPr>
              <a:t>words</a:t>
            </a:r>
            <a:r>
              <a:rPr sz="2650" b="1" spc="-2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they</a:t>
            </a:r>
            <a:r>
              <a:rPr sz="2650" b="1" spc="-1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intend</a:t>
            </a:r>
            <a:r>
              <a:rPr sz="2650" b="1" spc="-2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to</a:t>
            </a:r>
            <a:r>
              <a:rPr sz="2650" b="1" spc="-1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type</a:t>
            </a:r>
            <a:r>
              <a:rPr sz="2650" b="1" spc="-1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20" dirty="0">
                <a:solidFill>
                  <a:srgbClr val="161515"/>
                </a:solidFill>
                <a:latin typeface="Lucida Sans"/>
                <a:cs typeface="Lucida Sans"/>
              </a:rPr>
              <a:t>based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on</a:t>
            </a:r>
            <a:r>
              <a:rPr sz="2650" b="1" spc="-1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their</a:t>
            </a:r>
            <a:r>
              <a:rPr sz="2650" b="1" spc="-2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35" dirty="0">
                <a:solidFill>
                  <a:srgbClr val="161515"/>
                </a:solidFill>
                <a:latin typeface="Lucida Sans"/>
                <a:cs typeface="Lucida Sans"/>
              </a:rPr>
              <a:t>previous</a:t>
            </a:r>
            <a:r>
              <a:rPr sz="2650" b="1" spc="-1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10" dirty="0">
                <a:solidFill>
                  <a:srgbClr val="161515"/>
                </a:solidFill>
                <a:latin typeface="Lucida Sans"/>
                <a:cs typeface="Lucida Sans"/>
              </a:rPr>
              <a:t>input.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It</a:t>
            </a:r>
            <a:r>
              <a:rPr sz="2650" b="1" spc="-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can</a:t>
            </a:r>
            <a:r>
              <a:rPr sz="2650" b="1" spc="-4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be</a:t>
            </a:r>
            <a:r>
              <a:rPr sz="2650" b="1" spc="-4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an</a:t>
            </a:r>
            <a:r>
              <a:rPr sz="2650" b="1" spc="-4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10" dirty="0">
                <a:solidFill>
                  <a:srgbClr val="161515"/>
                </a:solidFill>
                <a:latin typeface="Lucida Sans"/>
                <a:cs typeface="Lucida Sans"/>
              </a:rPr>
              <a:t>effective</a:t>
            </a:r>
            <a:r>
              <a:rPr sz="2650" b="1" spc="-5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30" dirty="0">
                <a:solidFill>
                  <a:srgbClr val="161515"/>
                </a:solidFill>
                <a:latin typeface="Lucida Sans"/>
                <a:cs typeface="Lucida Sans"/>
              </a:rPr>
              <a:t>solution</a:t>
            </a:r>
            <a:r>
              <a:rPr sz="2650" b="1" spc="-4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for</a:t>
            </a:r>
            <a:r>
              <a:rPr sz="2650" b="1" spc="-4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them</a:t>
            </a:r>
            <a:r>
              <a:rPr sz="2650" b="1" spc="-40" dirty="0">
                <a:solidFill>
                  <a:srgbClr val="161515"/>
                </a:solidFill>
                <a:latin typeface="Lucida Sans"/>
                <a:cs typeface="Lucida Sans"/>
              </a:rPr>
              <a:t> 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to</a:t>
            </a:r>
            <a:r>
              <a:rPr sz="2650" b="1" spc="-25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10" dirty="0">
                <a:solidFill>
                  <a:srgbClr val="161515"/>
                </a:solidFill>
                <a:latin typeface="Lucida Sans"/>
                <a:cs typeface="Lucida Sans"/>
              </a:rPr>
              <a:t>emerge</a:t>
            </a:r>
            <a:r>
              <a:rPr sz="2650" b="1" spc="-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dirty="0">
                <a:solidFill>
                  <a:srgbClr val="161515"/>
                </a:solidFill>
                <a:latin typeface="Lucida Sans"/>
                <a:cs typeface="Lucida Sans"/>
              </a:rPr>
              <a:t>in</a:t>
            </a:r>
            <a:r>
              <a:rPr sz="2650" b="1" spc="-30" dirty="0">
                <a:solidFill>
                  <a:srgbClr val="161515"/>
                </a:solidFill>
                <a:latin typeface="Lucida Sans"/>
                <a:cs typeface="Lucida Sans"/>
              </a:rPr>
              <a:t> </a:t>
            </a:r>
            <a:r>
              <a:rPr sz="2650" b="1" spc="-25" dirty="0">
                <a:solidFill>
                  <a:srgbClr val="161515"/>
                </a:solidFill>
                <a:latin typeface="Lucida Sans"/>
                <a:cs typeface="Lucida Sans"/>
              </a:rPr>
              <a:t>the </a:t>
            </a:r>
            <a:r>
              <a:rPr sz="2650" b="1" spc="-10" dirty="0">
                <a:solidFill>
                  <a:srgbClr val="161515"/>
                </a:solidFill>
                <a:latin typeface="Lucida Sans"/>
                <a:cs typeface="Lucida Sans"/>
              </a:rPr>
              <a:t>world.</a:t>
            </a:r>
            <a:endParaRPr sz="2650">
              <a:latin typeface="Lucida Sans"/>
              <a:cs typeface="Lucida Sa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596" y="5961557"/>
            <a:ext cx="1143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028699"/>
              <a:ext cx="542925" cy="5429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288" y="1181328"/>
              <a:ext cx="180681" cy="2452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09586" y="244475"/>
            <a:ext cx="7468870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6409">
              <a:lnSpc>
                <a:spcPct val="116799"/>
              </a:lnSpc>
              <a:spcBef>
                <a:spcPts val="95"/>
              </a:spcBef>
            </a:pPr>
            <a:r>
              <a:rPr sz="5350" spc="-10" dirty="0">
                <a:solidFill>
                  <a:srgbClr val="F66E1A"/>
                </a:solidFill>
                <a:latin typeface="Inter"/>
                <a:cs typeface="Inter"/>
              </a:rPr>
              <a:t>IMPLEMENTATION: </a:t>
            </a:r>
            <a:r>
              <a:rPr sz="5350" dirty="0">
                <a:solidFill>
                  <a:srgbClr val="F66E1A"/>
                </a:solidFill>
                <a:latin typeface="Inter"/>
                <a:cs typeface="Inter"/>
              </a:rPr>
              <a:t>TECHNOLOGIES</a:t>
            </a:r>
            <a:r>
              <a:rPr sz="5350" spc="-55" dirty="0">
                <a:solidFill>
                  <a:srgbClr val="F66E1A"/>
                </a:solidFill>
                <a:latin typeface="Inter"/>
                <a:cs typeface="Inter"/>
              </a:rPr>
              <a:t> </a:t>
            </a:r>
            <a:r>
              <a:rPr sz="5350" spc="-20" dirty="0">
                <a:solidFill>
                  <a:srgbClr val="F66E1A"/>
                </a:solidFill>
                <a:latin typeface="Inter"/>
                <a:cs typeface="Inter"/>
              </a:rPr>
              <a:t>USED</a:t>
            </a:r>
            <a:endParaRPr sz="5350">
              <a:latin typeface="Inter"/>
              <a:cs typeface="Inter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43075" y="2014600"/>
            <a:ext cx="15001875" cy="7941309"/>
            <a:chOff x="1643075" y="2014600"/>
            <a:chExt cx="15001875" cy="794130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9887" y="3032493"/>
              <a:ext cx="193522" cy="1935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9887" y="3780192"/>
              <a:ext cx="193522" cy="1935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9887" y="5275579"/>
              <a:ext cx="193522" cy="1935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9887" y="6023292"/>
              <a:ext cx="193522" cy="1935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9887" y="6770979"/>
              <a:ext cx="193522" cy="1935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9887" y="7518679"/>
              <a:ext cx="193522" cy="1935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49887" y="8266379"/>
              <a:ext cx="193522" cy="1935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49887" y="9014079"/>
              <a:ext cx="193522" cy="1935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9887" y="9761775"/>
              <a:ext cx="193522" cy="1935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36571" y="7523505"/>
              <a:ext cx="1095375" cy="10953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3075" y="5928931"/>
              <a:ext cx="590550" cy="5905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56028" y="2014600"/>
              <a:ext cx="1095375" cy="10953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54197" y="4113910"/>
              <a:ext cx="590550" cy="59055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975222" y="2660998"/>
            <a:ext cx="6216650" cy="7502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sz="4200" b="1" i="1" dirty="0">
                <a:solidFill>
                  <a:srgbClr val="FFFFFF"/>
                </a:solidFill>
                <a:latin typeface="Trebuchet MS"/>
                <a:cs typeface="Trebuchet MS"/>
              </a:rPr>
              <a:t>Speech</a:t>
            </a:r>
            <a:r>
              <a:rPr sz="4200" b="1" i="1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Recognition </a:t>
            </a:r>
            <a:r>
              <a:rPr sz="4200" b="1" i="1" spc="10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4200" b="1" i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00" b="1" i="1" dirty="0">
                <a:solidFill>
                  <a:srgbClr val="FFFFFF"/>
                </a:solidFill>
                <a:latin typeface="Trebuchet MS"/>
                <a:cs typeface="Trebuchet MS"/>
              </a:rPr>
              <a:t>Recognition</a:t>
            </a:r>
            <a:r>
              <a:rPr sz="4200" b="1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00" b="1" i="1" spc="45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4200" b="1" i="1" dirty="0">
                <a:solidFill>
                  <a:srgbClr val="FFFFFF"/>
                </a:solidFill>
                <a:latin typeface="Trebuchet MS"/>
                <a:cs typeface="Trebuchet MS"/>
              </a:rPr>
              <a:t>google</a:t>
            </a:r>
            <a:r>
              <a:rPr sz="4200" b="1" i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00" b="1" i="1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4200" b="1" i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vision LSTM</a:t>
            </a:r>
            <a:r>
              <a:rPr sz="4200" b="1" i="1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Algorithm</a:t>
            </a: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42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endParaRPr sz="4200">
              <a:latin typeface="Trebuchet MS"/>
              <a:cs typeface="Trebuchet MS"/>
            </a:endParaRPr>
          </a:p>
          <a:p>
            <a:pPr marL="12700" marR="779145">
              <a:lnSpc>
                <a:spcPct val="116799"/>
              </a:lnSpc>
            </a:pPr>
            <a:r>
              <a:rPr sz="4200" b="1" i="1" spc="-155" dirty="0">
                <a:solidFill>
                  <a:srgbClr val="FFFFFF"/>
                </a:solidFill>
                <a:latin typeface="Trebuchet MS"/>
                <a:cs typeface="Trebuchet MS"/>
              </a:rPr>
              <a:t>Javascript,</a:t>
            </a:r>
            <a:r>
              <a:rPr sz="4200" b="1" i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00" b="1" i="1" spc="-110" dirty="0">
                <a:solidFill>
                  <a:srgbClr val="FFFFFF"/>
                </a:solidFill>
                <a:latin typeface="Trebuchet MS"/>
                <a:cs typeface="Trebuchet MS"/>
              </a:rPr>
              <a:t>HTML,</a:t>
            </a:r>
            <a:r>
              <a:rPr sz="4200" b="1" i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00" b="1" i="1" spc="55" dirty="0">
                <a:solidFill>
                  <a:srgbClr val="FFFFFF"/>
                </a:solidFill>
                <a:latin typeface="Trebuchet MS"/>
                <a:cs typeface="Trebuchet MS"/>
              </a:rPr>
              <a:t>CSS </a:t>
            </a:r>
            <a:r>
              <a:rPr sz="42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SQLite</a:t>
            </a:r>
            <a:endParaRPr sz="4200">
              <a:latin typeface="Trebuchet MS"/>
              <a:cs typeface="Trebuchet MS"/>
            </a:endParaRPr>
          </a:p>
          <a:p>
            <a:pPr marL="12700" marR="4477385">
              <a:lnSpc>
                <a:spcPct val="116799"/>
              </a:lnSpc>
            </a:pPr>
            <a:r>
              <a:rPr sz="420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Flask Github </a:t>
            </a:r>
            <a:r>
              <a:rPr sz="4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GCP</a:t>
            </a:r>
            <a:endParaRPr sz="4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4655" y="3083839"/>
            <a:ext cx="4704854" cy="1485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7668" y="3083839"/>
            <a:ext cx="4894707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4655" y="6258953"/>
            <a:ext cx="4704854" cy="1485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7668" y="6267945"/>
            <a:ext cx="4894707" cy="15430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08821" y="3124171"/>
            <a:ext cx="2856865" cy="121602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900" b="1" spc="130" dirty="0">
                <a:solidFill>
                  <a:srgbClr val="FFFFFF"/>
                </a:solidFill>
                <a:latin typeface="Trebuchet MS"/>
                <a:cs typeface="Trebuchet MS"/>
              </a:rPr>
              <a:t>Sangeetha</a:t>
            </a:r>
            <a:r>
              <a:rPr sz="29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b="1" spc="150" dirty="0">
                <a:solidFill>
                  <a:srgbClr val="FFFFFF"/>
                </a:solidFill>
                <a:latin typeface="Trebuchet MS"/>
                <a:cs typeface="Trebuchet MS"/>
              </a:rPr>
              <a:t>Nair</a:t>
            </a:r>
            <a:endParaRPr sz="2900">
              <a:latin typeface="Trebuchet MS"/>
              <a:cs typeface="Trebuchet MS"/>
            </a:endParaRPr>
          </a:p>
          <a:p>
            <a:pPr marL="438784">
              <a:lnSpc>
                <a:spcPct val="100000"/>
              </a:lnSpc>
              <a:spcBef>
                <a:spcPts val="1245"/>
              </a:spcBef>
            </a:pPr>
            <a:r>
              <a:rPr sz="2800" spc="-10" dirty="0">
                <a:solidFill>
                  <a:srgbClr val="FFFFFF"/>
                </a:solidFill>
                <a:latin typeface="Microsoft JhengHei"/>
                <a:cs typeface="Microsoft JhengHei"/>
              </a:rPr>
              <a:t>100884883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00203" y="962088"/>
            <a:ext cx="560260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620" dirty="0">
                <a:solidFill>
                  <a:srgbClr val="161515"/>
                </a:solidFill>
                <a:latin typeface="Arial Narrow"/>
                <a:cs typeface="Arial Narrow"/>
              </a:rPr>
              <a:t>TEAM</a:t>
            </a:r>
            <a:r>
              <a:rPr sz="5600" spc="-80" dirty="0">
                <a:solidFill>
                  <a:srgbClr val="161515"/>
                </a:solidFill>
                <a:latin typeface="Arial Narrow"/>
                <a:cs typeface="Arial Narrow"/>
              </a:rPr>
              <a:t> </a:t>
            </a:r>
            <a:r>
              <a:rPr sz="5600" spc="490" dirty="0">
                <a:solidFill>
                  <a:srgbClr val="161515"/>
                </a:solidFill>
                <a:latin typeface="Arial Narrow"/>
                <a:cs typeface="Arial Narrow"/>
              </a:rPr>
              <a:t>MEMBERS</a:t>
            </a:r>
            <a:endParaRPr sz="56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69281" y="3124171"/>
            <a:ext cx="2551430" cy="121602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900" b="1" spc="110" dirty="0">
                <a:solidFill>
                  <a:srgbClr val="FFFFFF"/>
                </a:solidFill>
                <a:latin typeface="Trebuchet MS"/>
                <a:cs typeface="Trebuchet MS"/>
              </a:rPr>
              <a:t>Viviana</a:t>
            </a:r>
            <a:r>
              <a:rPr sz="29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b="1" spc="80" dirty="0">
                <a:solidFill>
                  <a:srgbClr val="FFFFFF"/>
                </a:solidFill>
                <a:latin typeface="Trebuchet MS"/>
                <a:cs typeface="Trebuchet MS"/>
              </a:rPr>
              <a:t>Lopes</a:t>
            </a:r>
            <a:endParaRPr sz="2900">
              <a:latin typeface="Trebuchet MS"/>
              <a:cs typeface="Trebuchet MS"/>
            </a:endParaRPr>
          </a:p>
          <a:p>
            <a:pPr marL="227329">
              <a:lnSpc>
                <a:spcPct val="100000"/>
              </a:lnSpc>
              <a:spcBef>
                <a:spcPts val="1245"/>
              </a:spcBef>
            </a:pPr>
            <a:r>
              <a:rPr sz="2800" spc="-10" dirty="0">
                <a:solidFill>
                  <a:srgbClr val="FFFFFF"/>
                </a:solidFill>
                <a:latin typeface="Microsoft JhengHei"/>
                <a:cs typeface="Microsoft JhengHei"/>
              </a:rPr>
              <a:t>100873273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33687" y="6156273"/>
            <a:ext cx="2454910" cy="121094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900" b="1" spc="185" dirty="0">
                <a:solidFill>
                  <a:srgbClr val="FFFFFF"/>
                </a:solidFill>
                <a:latin typeface="Trebuchet MS"/>
                <a:cs typeface="Trebuchet MS"/>
              </a:rPr>
              <a:t>Nandor</a:t>
            </a:r>
            <a:r>
              <a:rPr sz="29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b="1" spc="90" dirty="0">
                <a:solidFill>
                  <a:srgbClr val="FFFFFF"/>
                </a:solidFill>
                <a:latin typeface="Trebuchet MS"/>
                <a:cs typeface="Trebuchet MS"/>
              </a:rPr>
              <a:t>Gallo</a:t>
            </a:r>
            <a:endParaRPr sz="2900">
              <a:latin typeface="Trebuchet MS"/>
              <a:cs typeface="Trebuchet MS"/>
            </a:endParaRPr>
          </a:p>
          <a:p>
            <a:pPr marL="237490">
              <a:lnSpc>
                <a:spcPct val="100000"/>
              </a:lnSpc>
              <a:spcBef>
                <a:spcPts val="1225"/>
              </a:spcBef>
            </a:pPr>
            <a:r>
              <a:rPr sz="2800" spc="-10" dirty="0">
                <a:solidFill>
                  <a:srgbClr val="FFFFFF"/>
                </a:solidFill>
                <a:latin typeface="Microsoft JhengHei"/>
                <a:cs typeface="Microsoft JhengHei"/>
              </a:rPr>
              <a:t>100662966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96751" y="6308673"/>
            <a:ext cx="2026920" cy="121094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900" b="1" spc="90" dirty="0">
                <a:solidFill>
                  <a:srgbClr val="FFFFFF"/>
                </a:solidFill>
                <a:latin typeface="Trebuchet MS"/>
                <a:cs typeface="Trebuchet MS"/>
              </a:rPr>
              <a:t>Purvi</a:t>
            </a:r>
            <a:r>
              <a:rPr sz="29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b="1" spc="65" dirty="0">
                <a:solidFill>
                  <a:srgbClr val="FFFFFF"/>
                </a:solidFill>
                <a:latin typeface="Trebuchet MS"/>
                <a:cs typeface="Trebuchet MS"/>
              </a:rPr>
              <a:t>Patel</a:t>
            </a:r>
            <a:endParaRPr sz="2900">
              <a:latin typeface="Trebuchet MS"/>
              <a:cs typeface="Trebuchet MS"/>
            </a:endParaRPr>
          </a:p>
          <a:p>
            <a:pPr marL="99695">
              <a:lnSpc>
                <a:spcPct val="100000"/>
              </a:lnSpc>
              <a:spcBef>
                <a:spcPts val="1225"/>
              </a:spcBef>
            </a:pPr>
            <a:r>
              <a:rPr sz="2800" spc="-10" dirty="0">
                <a:solidFill>
                  <a:srgbClr val="FFFFFF"/>
                </a:solidFill>
                <a:latin typeface="Microsoft JhengHei"/>
                <a:cs typeface="Microsoft JhengHei"/>
              </a:rPr>
              <a:t>100851195</a:t>
            </a:r>
            <a:endParaRPr sz="2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028699"/>
              <a:ext cx="542925" cy="5429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288" y="1181328"/>
              <a:ext cx="180681" cy="245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3262" y="0"/>
              <a:ext cx="3364685" cy="33599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815" dirty="0"/>
              <a:t>THANK</a:t>
            </a:r>
            <a:r>
              <a:rPr spc="-1240" dirty="0"/>
              <a:t> </a:t>
            </a:r>
            <a:r>
              <a:rPr spc="745" dirty="0"/>
              <a:t>YOU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1028699"/>
            <a:ext cx="16055975" cy="9258300"/>
            <a:chOff x="0" y="1028699"/>
            <a:chExt cx="16055975" cy="92583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922313"/>
              <a:ext cx="3359962" cy="33646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6591" y="1028699"/>
              <a:ext cx="1390650" cy="13906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5170" y="3776294"/>
              <a:ext cx="590550" cy="5905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9565" y="7866468"/>
              <a:ext cx="1390650" cy="13906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9345" y="5917209"/>
              <a:ext cx="590550" cy="5905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5521" y="12699"/>
            <a:ext cx="16459200" cy="10274300"/>
            <a:chOff x="915521" y="12699"/>
            <a:chExt cx="16459200" cy="10274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288" y="1181328"/>
              <a:ext cx="180681" cy="2452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521" y="12699"/>
              <a:ext cx="16459199" cy="102743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50949" y="387464"/>
            <a:ext cx="303593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0" dirty="0">
                <a:solidFill>
                  <a:srgbClr val="000000"/>
                </a:solidFill>
                <a:latin typeface="Lucida Sans"/>
                <a:cs typeface="Lucida Sans"/>
              </a:rPr>
              <a:t>Solution</a:t>
            </a:r>
            <a:endParaRPr sz="56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6587" y="2225744"/>
            <a:ext cx="14614525" cy="7226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1950" marR="1056640" indent="-349885">
              <a:lnSpc>
                <a:spcPct val="116399"/>
              </a:lnSpc>
              <a:spcBef>
                <a:spcPts val="90"/>
              </a:spcBef>
              <a:buAutoNum type="arabicPeriod"/>
              <a:tabLst>
                <a:tab pos="362585" algn="l"/>
                <a:tab pos="7503159" algn="l"/>
                <a:tab pos="10220960" algn="l"/>
              </a:tabLst>
            </a:pPr>
            <a:r>
              <a:rPr sz="2900" spc="-130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resolve</a:t>
            </a:r>
            <a:r>
              <a:rPr sz="2900" spc="-20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Lucida Sans"/>
                <a:cs typeface="Lucida Sans"/>
              </a:rPr>
              <a:t>this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Lucida Sans"/>
                <a:cs typeface="Lucida Sans"/>
              </a:rPr>
              <a:t>problem,</a:t>
            </a:r>
            <a:r>
              <a:rPr sz="2900" spc="-18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we've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come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up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with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idea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	</a:t>
            </a:r>
            <a:r>
              <a:rPr sz="2900" spc="-35" dirty="0">
                <a:solidFill>
                  <a:srgbClr val="FFFFFF"/>
                </a:solidFill>
                <a:latin typeface="Lucida Sans"/>
                <a:cs typeface="Lucida Sans"/>
              </a:rPr>
              <a:t>implementation</a:t>
            </a:r>
            <a:r>
              <a:rPr sz="29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on </a:t>
            </a:r>
            <a:r>
              <a:rPr sz="2900" spc="-120" dirty="0">
                <a:solidFill>
                  <a:srgbClr val="FFFFFF"/>
                </a:solidFill>
                <a:latin typeface="Lucida Sans"/>
                <a:cs typeface="Lucida Sans"/>
              </a:rPr>
              <a:t>TTS(Text-</a:t>
            </a:r>
            <a:r>
              <a:rPr sz="2900" spc="-35" dirty="0">
                <a:solidFill>
                  <a:srgbClr val="FFFFFF"/>
                </a:solidFill>
                <a:latin typeface="Lucida Sans"/>
                <a:cs typeface="Lucida Sans"/>
              </a:rPr>
              <a:t>to-speech)</a:t>
            </a:r>
            <a:r>
              <a:rPr sz="29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9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40" dirty="0">
                <a:solidFill>
                  <a:srgbClr val="FFFFFF"/>
                </a:solidFill>
                <a:latin typeface="Lucida Sans"/>
                <a:cs typeface="Lucida Sans"/>
              </a:rPr>
              <a:t>STT</a:t>
            </a:r>
            <a:r>
              <a:rPr sz="29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(Speech-to-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	</a:t>
            </a:r>
            <a:r>
              <a:rPr sz="2900" spc="-90" dirty="0">
                <a:solidFill>
                  <a:srgbClr val="FFFFFF"/>
                </a:solidFill>
                <a:latin typeface="Lucida Sans"/>
                <a:cs typeface="Lucida Sans"/>
              </a:rPr>
              <a:t>text)</a:t>
            </a:r>
            <a:r>
              <a:rPr sz="29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by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Lucida Sans"/>
                <a:cs typeface="Lucida Sans"/>
              </a:rPr>
              <a:t>using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Speech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Recognition technology.</a:t>
            </a:r>
            <a:endParaRPr sz="2900">
              <a:latin typeface="Lucida Sans"/>
              <a:cs typeface="Lucida Sans"/>
            </a:endParaRPr>
          </a:p>
          <a:p>
            <a:pPr marL="361950" marR="5080" indent="-349885" algn="just">
              <a:lnSpc>
                <a:spcPct val="116399"/>
              </a:lnSpc>
              <a:buAutoNum type="arabicPeriod"/>
              <a:tabLst>
                <a:tab pos="362585" algn="l"/>
              </a:tabLst>
            </a:pPr>
            <a:r>
              <a:rPr sz="2900" spc="-6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web</a:t>
            </a:r>
            <a:r>
              <a:rPr sz="2900" spc="-229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0" dirty="0">
                <a:solidFill>
                  <a:srgbClr val="FFFFFF"/>
                </a:solidFill>
                <a:latin typeface="Lucida Sans"/>
                <a:cs typeface="Lucida Sans"/>
              </a:rPr>
              <a:t>application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25" dirty="0">
                <a:solidFill>
                  <a:srgbClr val="FFFFFF"/>
                </a:solidFill>
                <a:latin typeface="Lucida Sans"/>
                <a:cs typeface="Lucida Sans"/>
              </a:rPr>
              <a:t>is</a:t>
            </a:r>
            <a:r>
              <a:rPr sz="29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Lucida Sans"/>
                <a:cs typeface="Lucida Sans"/>
              </a:rPr>
              <a:t>designed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with</a:t>
            </a:r>
            <a:r>
              <a:rPr sz="2900" spc="-2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900" spc="-229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Lucida Sans"/>
                <a:cs typeface="Lucida Sans"/>
              </a:rPr>
              <a:t>ability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900" spc="-21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accurately</a:t>
            </a:r>
            <a:r>
              <a:rPr sz="2900" spc="5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Lucida Sans"/>
                <a:cs typeface="Lucida Sans"/>
              </a:rPr>
              <a:t>predict</a:t>
            </a:r>
            <a:r>
              <a:rPr sz="2900" spc="-18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900" spc="-19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intended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word</a:t>
            </a:r>
            <a:r>
              <a:rPr sz="2900" spc="-229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900" spc="-20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provide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Lucida Sans"/>
                <a:cs typeface="Lucida Sans"/>
              </a:rPr>
              <a:t>feedback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user</a:t>
            </a:r>
            <a:r>
              <a:rPr sz="2900" spc="5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45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clear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Lucida Sans"/>
                <a:cs typeface="Lucida Sans"/>
              </a:rPr>
              <a:t>accessible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manner.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It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25" dirty="0">
                <a:solidFill>
                  <a:srgbClr val="FFFFFF"/>
                </a:solidFill>
                <a:latin typeface="Lucida Sans"/>
                <a:cs typeface="Lucida Sans"/>
              </a:rPr>
              <a:t>is</a:t>
            </a:r>
            <a:r>
              <a:rPr sz="29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also </a:t>
            </a:r>
            <a:r>
              <a:rPr sz="2900" spc="-65" dirty="0">
                <a:solidFill>
                  <a:srgbClr val="FFFFFF"/>
                </a:solidFill>
                <a:latin typeface="Lucida Sans"/>
                <a:cs typeface="Lucida Sans"/>
              </a:rPr>
              <a:t>customizable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as</a:t>
            </a:r>
            <a:r>
              <a:rPr sz="2900" spc="41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900" spc="-1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user's</a:t>
            </a:r>
            <a:r>
              <a:rPr sz="2900" spc="-1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0" dirty="0">
                <a:solidFill>
                  <a:srgbClr val="FFFFFF"/>
                </a:solidFill>
                <a:latin typeface="Lucida Sans"/>
                <a:cs typeface="Lucida Sans"/>
              </a:rPr>
              <a:t>individual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Lucida Sans"/>
                <a:cs typeface="Lucida Sans"/>
              </a:rPr>
              <a:t>typing</a:t>
            </a:r>
            <a:r>
              <a:rPr sz="29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60" dirty="0">
                <a:solidFill>
                  <a:srgbClr val="FFFFFF"/>
                </a:solidFill>
                <a:latin typeface="Lucida Sans"/>
                <a:cs typeface="Lucida Sans"/>
              </a:rPr>
              <a:t>style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900" spc="-19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offer</a:t>
            </a:r>
            <a:r>
              <a:rPr sz="2900" spc="-1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</a:t>
            </a:r>
            <a:r>
              <a:rPr sz="2900" spc="-1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range</a:t>
            </a:r>
            <a:r>
              <a:rPr sz="2900" spc="-1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900" spc="-1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options</a:t>
            </a:r>
            <a:r>
              <a:rPr sz="2900" spc="5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for </a:t>
            </a:r>
            <a:r>
              <a:rPr sz="2900" spc="-45" dirty="0">
                <a:solidFill>
                  <a:srgbClr val="FFFFFF"/>
                </a:solidFill>
                <a:latin typeface="Lucida Sans"/>
                <a:cs typeface="Lucida Sans"/>
              </a:rPr>
              <a:t>input</a:t>
            </a:r>
            <a:r>
              <a:rPr sz="29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methods.</a:t>
            </a:r>
            <a:endParaRPr sz="2900">
              <a:latin typeface="Lucida Sans"/>
              <a:cs typeface="Lucida Sans"/>
            </a:endParaRPr>
          </a:p>
          <a:p>
            <a:pPr marL="361950" marR="379095" indent="-349885">
              <a:lnSpc>
                <a:spcPct val="116399"/>
              </a:lnSpc>
              <a:buAutoNum type="arabicPeriod"/>
              <a:tabLst>
                <a:tab pos="362585" algn="l"/>
                <a:tab pos="9311005" algn="l"/>
              </a:tabLst>
            </a:pP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"The</a:t>
            </a:r>
            <a:r>
              <a:rPr sz="2900" spc="-2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80" dirty="0">
                <a:solidFill>
                  <a:srgbClr val="FFFFFF"/>
                </a:solidFill>
                <a:latin typeface="Lucida Sans"/>
                <a:cs typeface="Lucida Sans"/>
              </a:rPr>
              <a:t>goal</a:t>
            </a:r>
            <a:r>
              <a:rPr sz="29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our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0" dirty="0">
                <a:solidFill>
                  <a:srgbClr val="FFFFFF"/>
                </a:solidFill>
                <a:latin typeface="Lucida Sans"/>
                <a:cs typeface="Lucida Sans"/>
              </a:rPr>
              <a:t>system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0" dirty="0">
                <a:solidFill>
                  <a:srgbClr val="FFFFFF"/>
                </a:solidFill>
                <a:latin typeface="Lucida Sans"/>
                <a:cs typeface="Lucida Sans"/>
              </a:rPr>
              <a:t>is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increase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speed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Lucida Sans"/>
                <a:cs typeface="Lucida Sans"/>
              </a:rPr>
              <a:t>accuracy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Lucida Sans"/>
                <a:cs typeface="Lucida Sans"/>
              </a:rPr>
              <a:t>typing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for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blind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900" spc="-19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common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Lucida Sans"/>
                <a:cs typeface="Lucida Sans"/>
              </a:rPr>
              <a:t>individuals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improve</a:t>
            </a:r>
            <a:r>
              <a:rPr sz="2900" spc="-18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their</a:t>
            </a:r>
            <a:r>
              <a:rPr sz="29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overall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	</a:t>
            </a:r>
            <a:r>
              <a:rPr sz="2900" spc="-70" dirty="0">
                <a:solidFill>
                  <a:srgbClr val="FFFFFF"/>
                </a:solidFill>
                <a:latin typeface="Lucida Sans"/>
                <a:cs typeface="Lucida Sans"/>
              </a:rPr>
              <a:t>accessibility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to</a:t>
            </a:r>
            <a:r>
              <a:rPr sz="2900" spc="-20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technology."</a:t>
            </a:r>
            <a:endParaRPr sz="2900">
              <a:latin typeface="Lucida Sans"/>
              <a:cs typeface="Lucida Sans"/>
            </a:endParaRPr>
          </a:p>
          <a:p>
            <a:pPr marL="361950" marR="586105" indent="-349885">
              <a:lnSpc>
                <a:spcPct val="116399"/>
              </a:lnSpc>
              <a:buAutoNum type="arabicPeriod"/>
              <a:tabLst>
                <a:tab pos="362585" algn="l"/>
              </a:tabLst>
            </a:pP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In</a:t>
            </a:r>
            <a:r>
              <a:rPr sz="2900" spc="-19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Lucida Sans"/>
                <a:cs typeface="Lucida Sans"/>
              </a:rPr>
              <a:t>advance,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Lucida Sans"/>
                <a:cs typeface="Lucida Sans"/>
              </a:rPr>
              <a:t>text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Lucida Sans"/>
                <a:cs typeface="Lucida Sans"/>
              </a:rPr>
              <a:t>recognition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feature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has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been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Lucida Sans"/>
                <a:cs typeface="Lucida Sans"/>
              </a:rPr>
              <a:t>implemented,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after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Lucida Sans"/>
                <a:cs typeface="Lucida Sans"/>
              </a:rPr>
              <a:t>uploading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an </a:t>
            </a:r>
            <a:r>
              <a:rPr sz="2900" spc="-80" dirty="0">
                <a:solidFill>
                  <a:srgbClr val="FFFFFF"/>
                </a:solidFill>
                <a:latin typeface="Lucida Sans"/>
                <a:cs typeface="Lucida Sans"/>
              </a:rPr>
              <a:t>image,</a:t>
            </a:r>
            <a:r>
              <a:rPr sz="29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Lucida Sans"/>
                <a:cs typeface="Lucida Sans"/>
              </a:rPr>
              <a:t>it</a:t>
            </a:r>
            <a:r>
              <a:rPr sz="29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Lucida Sans"/>
                <a:cs typeface="Lucida Sans"/>
              </a:rPr>
              <a:t>will</a:t>
            </a:r>
            <a:r>
              <a:rPr sz="29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append</a:t>
            </a:r>
            <a:r>
              <a:rPr sz="29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29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80" dirty="0">
                <a:solidFill>
                  <a:srgbClr val="FFFFFF"/>
                </a:solidFill>
                <a:latin typeface="Lucida Sans"/>
                <a:cs typeface="Lucida Sans"/>
              </a:rPr>
              <a:t>text-</a:t>
            </a:r>
            <a:r>
              <a:rPr sz="2900" spc="-110" dirty="0">
                <a:solidFill>
                  <a:srgbClr val="FFFFFF"/>
                </a:solidFill>
                <a:latin typeface="Lucida Sans"/>
                <a:cs typeface="Lucida Sans"/>
              </a:rPr>
              <a:t>box</a:t>
            </a:r>
            <a:r>
              <a:rPr sz="290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area.</a:t>
            </a:r>
            <a:endParaRPr sz="2900">
              <a:latin typeface="Lucida Sans"/>
              <a:cs typeface="Lucida Sans"/>
            </a:endParaRPr>
          </a:p>
          <a:p>
            <a:pPr marL="361950" marR="227329" indent="-349885">
              <a:lnSpc>
                <a:spcPct val="116399"/>
              </a:lnSpc>
              <a:buClr>
                <a:srgbClr val="FFFFFF"/>
              </a:buClr>
              <a:buFont typeface="Lucida Sans"/>
              <a:buAutoNum type="arabicPeriod"/>
              <a:tabLst>
                <a:tab pos="459105" algn="l"/>
              </a:tabLst>
            </a:pPr>
            <a:r>
              <a:rPr dirty="0"/>
              <a:t>	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For</a:t>
            </a:r>
            <a:r>
              <a:rPr sz="29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60" dirty="0">
                <a:solidFill>
                  <a:srgbClr val="FFFFFF"/>
                </a:solidFill>
                <a:latin typeface="Lucida Sans"/>
                <a:cs typeface="Lucida Sans"/>
              </a:rPr>
              <a:t>admin,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we've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Lucida Sans"/>
                <a:cs typeface="Lucida Sans"/>
              </a:rPr>
              <a:t>focused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on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word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Lucida Sans"/>
                <a:cs typeface="Lucida Sans"/>
              </a:rPr>
              <a:t>cloud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Lucida Sans"/>
                <a:cs typeface="Lucida Sans"/>
              </a:rPr>
              <a:t>visualization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for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Lucida Sans"/>
                <a:cs typeface="Lucida Sans"/>
              </a:rPr>
              <a:t>feedback.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Lucida Sans"/>
                <a:cs typeface="Lucida Sans"/>
              </a:rPr>
              <a:t>So,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Lucida Sans"/>
                <a:cs typeface="Lucida Sans"/>
              </a:rPr>
              <a:t>We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can </a:t>
            </a:r>
            <a:r>
              <a:rPr sz="2900" spc="-70" dirty="0">
                <a:solidFill>
                  <a:srgbClr val="FFFFFF"/>
                </a:solidFill>
                <a:latin typeface="Lucida Sans"/>
                <a:cs typeface="Lucida Sans"/>
              </a:rPr>
              <a:t>collect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Lucida Sans"/>
                <a:cs typeface="Lucida Sans"/>
              </a:rPr>
              <a:t>feedback</a:t>
            </a:r>
            <a:r>
              <a:rPr sz="2900" spc="-19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from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Lucida Sans"/>
                <a:cs typeface="Lucida Sans"/>
              </a:rPr>
              <a:t>customers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do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0" dirty="0">
                <a:solidFill>
                  <a:srgbClr val="FFFFFF"/>
                </a:solidFill>
                <a:latin typeface="Lucida Sans"/>
                <a:cs typeface="Lucida Sans"/>
              </a:rPr>
              <a:t>analysis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Lucida Sans"/>
                <a:cs typeface="Lucida Sans"/>
              </a:rPr>
              <a:t>of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30" dirty="0">
                <a:solidFill>
                  <a:srgbClr val="FFFFFF"/>
                </a:solidFill>
                <a:latin typeface="Lucida Sans"/>
                <a:cs typeface="Lucida Sans"/>
              </a:rPr>
              <a:t>it,</a:t>
            </a:r>
            <a:r>
              <a:rPr sz="29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after</a:t>
            </a:r>
            <a:r>
              <a:rPr sz="29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Lucida Sans"/>
                <a:cs typeface="Lucida Sans"/>
              </a:rPr>
              <a:t>post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75" dirty="0">
                <a:solidFill>
                  <a:srgbClr val="FFFFFF"/>
                </a:solidFill>
                <a:latin typeface="Lucida Sans"/>
                <a:cs typeface="Lucida Sans"/>
              </a:rPr>
              <a:t>analysis,</a:t>
            </a:r>
            <a:r>
              <a:rPr sz="29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"/>
                <a:cs typeface="Lucida Sans"/>
              </a:rPr>
              <a:t>we </a:t>
            </a:r>
            <a:r>
              <a:rPr sz="2900" spc="-40" dirty="0">
                <a:solidFill>
                  <a:srgbClr val="FFFFFF"/>
                </a:solidFill>
                <a:latin typeface="Lucida Sans"/>
                <a:cs typeface="Lucida Sans"/>
              </a:rPr>
              <a:t>conclude</a:t>
            </a:r>
            <a:r>
              <a:rPr sz="2900" spc="-16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by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0" dirty="0">
                <a:solidFill>
                  <a:srgbClr val="FFFFFF"/>
                </a:solidFill>
                <a:latin typeface="Lucida Sans"/>
                <a:cs typeface="Lucida Sans"/>
              </a:rPr>
              <a:t>saying,</a:t>
            </a:r>
            <a:r>
              <a:rPr sz="290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we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"/>
                <a:cs typeface="Lucida Sans"/>
              </a:rPr>
              <a:t>received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Lucida Sans"/>
                <a:cs typeface="Lucida Sans"/>
              </a:rPr>
              <a:t>x%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55" dirty="0">
                <a:solidFill>
                  <a:srgbClr val="FFFFFF"/>
                </a:solidFill>
                <a:latin typeface="Lucida Sans"/>
                <a:cs typeface="Lucida Sans"/>
              </a:rPr>
              <a:t>positive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60" dirty="0">
                <a:solidFill>
                  <a:srgbClr val="FFFFFF"/>
                </a:solidFill>
                <a:latin typeface="Lucida Sans"/>
                <a:cs typeface="Lucida Sans"/>
              </a:rPr>
              <a:t>feedback,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204" dirty="0">
                <a:solidFill>
                  <a:srgbClr val="FFFFFF"/>
                </a:solidFill>
                <a:latin typeface="Lucida Sans"/>
                <a:cs typeface="Lucida Sans"/>
              </a:rPr>
              <a:t>y%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"/>
                <a:cs typeface="Lucida Sans"/>
              </a:rPr>
              <a:t>as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Lucida Sans"/>
                <a:cs typeface="Lucida Sans"/>
              </a:rPr>
              <a:t>negative</a:t>
            </a:r>
            <a:r>
              <a:rPr sz="290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"/>
                <a:cs typeface="Lucida Sans"/>
              </a:rPr>
              <a:t>feedback.</a:t>
            </a:r>
            <a:endParaRPr sz="29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00" y="1028699"/>
            <a:ext cx="542925" cy="542925"/>
            <a:chOff x="1028700" y="1028699"/>
            <a:chExt cx="542925" cy="542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699"/>
              <a:ext cx="542925" cy="5429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8" y="1181328"/>
              <a:ext cx="180681" cy="24524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85291" y="1515897"/>
            <a:ext cx="4402707" cy="62992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39531" y="962088"/>
            <a:ext cx="97021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215" dirty="0">
                <a:latin typeface="Lucida Sans"/>
                <a:cs typeface="Lucida Sans"/>
              </a:rPr>
              <a:t>FEATURES</a:t>
            </a:r>
            <a:r>
              <a:rPr sz="5600" spc="-580" dirty="0">
                <a:latin typeface="Lucida Sans"/>
                <a:cs typeface="Lucida Sans"/>
              </a:rPr>
              <a:t> </a:t>
            </a:r>
            <a:r>
              <a:rPr sz="5600" spc="-204" dirty="0">
                <a:latin typeface="Lucida Sans"/>
                <a:cs typeface="Lucida Sans"/>
              </a:rPr>
              <a:t>OF</a:t>
            </a:r>
            <a:r>
              <a:rPr sz="5600" spc="-575" dirty="0">
                <a:latin typeface="Lucida Sans"/>
                <a:cs typeface="Lucida Sans"/>
              </a:rPr>
              <a:t> </a:t>
            </a:r>
            <a:r>
              <a:rPr sz="5600" spc="-415" dirty="0">
                <a:latin typeface="Lucida Sans"/>
                <a:cs typeface="Lucida Sans"/>
              </a:rPr>
              <a:t>THE</a:t>
            </a:r>
            <a:r>
              <a:rPr sz="5600" spc="-580" dirty="0">
                <a:latin typeface="Lucida Sans"/>
                <a:cs typeface="Lucida Sans"/>
              </a:rPr>
              <a:t> </a:t>
            </a:r>
            <a:r>
              <a:rPr sz="5600" spc="-135" dirty="0">
                <a:latin typeface="Lucida Sans"/>
                <a:cs typeface="Lucida Sans"/>
              </a:rPr>
              <a:t>PRODUCT</a:t>
            </a:r>
            <a:endParaRPr sz="5600">
              <a:latin typeface="Lucida Sans"/>
              <a:cs typeface="Lucida San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1972614"/>
            <a:ext cx="685800" cy="685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06038" y="2142928"/>
            <a:ext cx="26162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200" dirty="0">
                <a:solidFill>
                  <a:srgbClr val="FFFFFF"/>
                </a:solidFill>
                <a:latin typeface="Lucida Sans"/>
                <a:cs typeface="Lucida Sans"/>
              </a:rPr>
              <a:t>01</a:t>
            </a:r>
            <a:endParaRPr sz="1800">
              <a:latin typeface="Lucida Sans"/>
              <a:cs typeface="Lucida Sa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5610" y="2959912"/>
            <a:ext cx="685806" cy="6858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99122" y="3176612"/>
            <a:ext cx="27559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5" dirty="0">
                <a:solidFill>
                  <a:srgbClr val="FFFFFF"/>
                </a:solidFill>
                <a:latin typeface="Lucida Sans"/>
                <a:cs typeface="Lucida Sans"/>
              </a:rPr>
              <a:t>02</a:t>
            </a:r>
            <a:endParaRPr sz="1600">
              <a:latin typeface="Lucida Sans"/>
              <a:cs typeface="Lucida Sa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7497" y="3741394"/>
            <a:ext cx="685801" cy="6858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4407" y="5185460"/>
            <a:ext cx="685794" cy="6858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4407" y="6059893"/>
            <a:ext cx="685794" cy="685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67541" y="3930713"/>
            <a:ext cx="2819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5" dirty="0">
                <a:solidFill>
                  <a:srgbClr val="FFFFFF"/>
                </a:solidFill>
                <a:latin typeface="Lucida Sans"/>
                <a:cs typeface="Lucida Sans"/>
              </a:rPr>
              <a:t>03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3506" y="5374779"/>
            <a:ext cx="2971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5" dirty="0">
                <a:solidFill>
                  <a:srgbClr val="FFFFFF"/>
                </a:solidFill>
                <a:latin typeface="Lucida Sans"/>
                <a:cs typeface="Lucida Sans"/>
              </a:rPr>
              <a:t>04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6260" y="6237065"/>
            <a:ext cx="2914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5" dirty="0">
                <a:solidFill>
                  <a:srgbClr val="FFFFFF"/>
                </a:solidFill>
                <a:latin typeface="Lucida Sans"/>
                <a:cs typeface="Lucida Sans"/>
              </a:rPr>
              <a:t>05</a:t>
            </a:r>
            <a:endParaRPr sz="1600">
              <a:latin typeface="Lucida Sans"/>
              <a:cs typeface="Lucida San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6288" y="7037234"/>
            <a:ext cx="685796" cy="6858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03104" y="7225804"/>
            <a:ext cx="28892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5" dirty="0">
                <a:solidFill>
                  <a:srgbClr val="FFFFFF"/>
                </a:solidFill>
                <a:latin typeface="Lucida Sans"/>
                <a:cs typeface="Lucida Sans"/>
              </a:rPr>
              <a:t>06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Database</a:t>
            </a:r>
            <a:r>
              <a:rPr spc="-210" dirty="0"/>
              <a:t> </a:t>
            </a:r>
            <a:r>
              <a:rPr spc="-10" dirty="0"/>
              <a:t>Implementation</a:t>
            </a:r>
          </a:p>
          <a:p>
            <a:pPr marL="294640">
              <a:lnSpc>
                <a:spcPct val="100000"/>
              </a:lnSpc>
              <a:spcBef>
                <a:spcPts val="3135"/>
              </a:spcBef>
            </a:pPr>
            <a:r>
              <a:rPr spc="-60" dirty="0"/>
              <a:t>Implementation</a:t>
            </a:r>
            <a:r>
              <a:rPr spc="-215" dirty="0"/>
              <a:t> </a:t>
            </a:r>
            <a:r>
              <a:rPr spc="-65" dirty="0"/>
              <a:t>of</a:t>
            </a:r>
            <a:r>
              <a:rPr spc="-210" dirty="0"/>
              <a:t> </a:t>
            </a:r>
            <a:r>
              <a:rPr spc="-35" dirty="0"/>
              <a:t>Speech</a:t>
            </a:r>
            <a:r>
              <a:rPr spc="-210" dirty="0"/>
              <a:t> </a:t>
            </a:r>
            <a:r>
              <a:rPr spc="-100" dirty="0"/>
              <a:t>Recognition</a:t>
            </a:r>
            <a:r>
              <a:rPr spc="-204" dirty="0"/>
              <a:t> </a:t>
            </a:r>
            <a:r>
              <a:rPr spc="-10" dirty="0"/>
              <a:t>Technology</a:t>
            </a:r>
          </a:p>
          <a:p>
            <a:pPr marL="277495" marR="4458970">
              <a:lnSpc>
                <a:spcPct val="116300"/>
              </a:lnSpc>
              <a:spcBef>
                <a:spcPts val="1065"/>
              </a:spcBef>
            </a:pPr>
            <a:r>
              <a:rPr spc="-190" dirty="0"/>
              <a:t>Text</a:t>
            </a:r>
            <a:r>
              <a:rPr spc="-195" dirty="0"/>
              <a:t> </a:t>
            </a:r>
            <a:r>
              <a:rPr spc="-114" dirty="0"/>
              <a:t>Recognition,</a:t>
            </a:r>
            <a:r>
              <a:rPr spc="-195" dirty="0"/>
              <a:t> </a:t>
            </a:r>
            <a:r>
              <a:rPr spc="-30" dirty="0"/>
              <a:t>after</a:t>
            </a:r>
            <a:r>
              <a:rPr spc="-195" dirty="0"/>
              <a:t> </a:t>
            </a:r>
            <a:r>
              <a:rPr spc="-105" dirty="0"/>
              <a:t>uploading</a:t>
            </a:r>
            <a:r>
              <a:rPr spc="-190" dirty="0"/>
              <a:t> </a:t>
            </a:r>
            <a:r>
              <a:rPr dirty="0"/>
              <a:t>an</a:t>
            </a:r>
            <a:r>
              <a:rPr spc="-195" dirty="0"/>
              <a:t> </a:t>
            </a:r>
            <a:r>
              <a:rPr spc="-90" dirty="0"/>
              <a:t>image</a:t>
            </a:r>
            <a:r>
              <a:rPr spc="-195" dirty="0"/>
              <a:t> </a:t>
            </a:r>
            <a:r>
              <a:rPr spc="-25" dirty="0"/>
              <a:t>using </a:t>
            </a:r>
            <a:r>
              <a:rPr spc="-100" dirty="0"/>
              <a:t>google-</a:t>
            </a:r>
            <a:r>
              <a:rPr spc="-95" dirty="0"/>
              <a:t>cloud-</a:t>
            </a:r>
            <a:r>
              <a:rPr spc="-10" dirty="0"/>
              <a:t>vision</a:t>
            </a:r>
          </a:p>
          <a:p>
            <a:pPr marL="277495">
              <a:lnSpc>
                <a:spcPct val="100000"/>
              </a:lnSpc>
              <a:spcBef>
                <a:spcPts val="1770"/>
              </a:spcBef>
            </a:pPr>
            <a:r>
              <a:rPr spc="-125" dirty="0"/>
              <a:t>Login</a:t>
            </a:r>
            <a:r>
              <a:rPr spc="-204" dirty="0"/>
              <a:t> </a:t>
            </a:r>
            <a:r>
              <a:rPr spc="-90" dirty="0"/>
              <a:t>page</a:t>
            </a:r>
            <a:r>
              <a:rPr spc="-204" dirty="0"/>
              <a:t> </a:t>
            </a:r>
            <a:r>
              <a:rPr spc="-40" dirty="0"/>
              <a:t>for</a:t>
            </a:r>
            <a:r>
              <a:rPr spc="-215" dirty="0"/>
              <a:t> </a:t>
            </a:r>
            <a:r>
              <a:rPr spc="-60" dirty="0"/>
              <a:t>users</a:t>
            </a:r>
            <a:r>
              <a:rPr spc="-210" dirty="0"/>
              <a:t> </a:t>
            </a:r>
            <a:r>
              <a:rPr spc="-30" dirty="0"/>
              <a:t>and</a:t>
            </a:r>
            <a:r>
              <a:rPr spc="-210" dirty="0"/>
              <a:t> </a:t>
            </a:r>
            <a:r>
              <a:rPr spc="-10" dirty="0"/>
              <a:t>admin</a:t>
            </a:r>
          </a:p>
          <a:p>
            <a:pPr marL="233045">
              <a:lnSpc>
                <a:spcPct val="100000"/>
              </a:lnSpc>
              <a:spcBef>
                <a:spcPts val="2835"/>
              </a:spcBef>
            </a:pPr>
            <a:r>
              <a:rPr sz="3300" spc="-210" dirty="0"/>
              <a:t>A</a:t>
            </a:r>
            <a:r>
              <a:rPr sz="3300" spc="-185" dirty="0"/>
              <a:t> </a:t>
            </a:r>
            <a:r>
              <a:rPr sz="3300" spc="-80" dirty="0"/>
              <a:t>feedback</a:t>
            </a:r>
            <a:r>
              <a:rPr sz="3300" spc="-185" dirty="0"/>
              <a:t> </a:t>
            </a:r>
            <a:r>
              <a:rPr sz="3300" spc="-95" dirty="0"/>
              <a:t>form,</a:t>
            </a:r>
            <a:r>
              <a:rPr sz="3300" spc="-190" dirty="0"/>
              <a:t> </a:t>
            </a:r>
            <a:r>
              <a:rPr sz="3300" spc="-65" dirty="0"/>
              <a:t>to</a:t>
            </a:r>
            <a:r>
              <a:rPr sz="3300" spc="-185" dirty="0"/>
              <a:t> </a:t>
            </a:r>
            <a:r>
              <a:rPr sz="3300" spc="-55" dirty="0"/>
              <a:t>improve</a:t>
            </a:r>
            <a:r>
              <a:rPr sz="3300" spc="-185" dirty="0"/>
              <a:t> </a:t>
            </a:r>
            <a:r>
              <a:rPr sz="3300" spc="-75" dirty="0"/>
              <a:t>experience</a:t>
            </a:r>
            <a:r>
              <a:rPr sz="3300" spc="-190" dirty="0"/>
              <a:t> </a:t>
            </a:r>
            <a:r>
              <a:rPr sz="3300" spc="-60" dirty="0"/>
              <a:t>of</a:t>
            </a:r>
            <a:r>
              <a:rPr sz="3300" spc="-185" dirty="0"/>
              <a:t> </a:t>
            </a:r>
            <a:r>
              <a:rPr sz="3300" spc="-55" dirty="0"/>
              <a:t>users</a:t>
            </a:r>
            <a:r>
              <a:rPr sz="3300" spc="-185" dirty="0"/>
              <a:t> </a:t>
            </a:r>
            <a:r>
              <a:rPr sz="3300" spc="-35" dirty="0"/>
              <a:t>and</a:t>
            </a:r>
            <a:r>
              <a:rPr sz="3300" spc="-185" dirty="0"/>
              <a:t> </a:t>
            </a:r>
            <a:r>
              <a:rPr sz="3300" spc="-65" dirty="0"/>
              <a:t>to</a:t>
            </a:r>
            <a:r>
              <a:rPr sz="3300" spc="-185" dirty="0"/>
              <a:t> </a:t>
            </a:r>
            <a:r>
              <a:rPr sz="3300" spc="-40" dirty="0"/>
              <a:t>enhance</a:t>
            </a:r>
            <a:r>
              <a:rPr sz="3300" spc="-190" dirty="0"/>
              <a:t> </a:t>
            </a:r>
            <a:r>
              <a:rPr sz="3300" spc="-30" dirty="0"/>
              <a:t>the</a:t>
            </a:r>
            <a:r>
              <a:rPr sz="3300" spc="-185" dirty="0"/>
              <a:t> </a:t>
            </a:r>
            <a:r>
              <a:rPr sz="3300" spc="-10" dirty="0"/>
              <a:t>project</a:t>
            </a:r>
            <a:endParaRPr sz="3300"/>
          </a:p>
          <a:p>
            <a:pPr marL="198120">
              <a:lnSpc>
                <a:spcPct val="100000"/>
              </a:lnSpc>
              <a:spcBef>
                <a:spcPts val="3825"/>
              </a:spcBef>
            </a:pPr>
            <a:r>
              <a:rPr sz="3300" spc="-80" dirty="0"/>
              <a:t>Feedback</a:t>
            </a:r>
            <a:r>
              <a:rPr sz="3300" spc="-195" dirty="0"/>
              <a:t> </a:t>
            </a:r>
            <a:r>
              <a:rPr sz="3300" spc="-95" dirty="0"/>
              <a:t>visualization</a:t>
            </a:r>
            <a:r>
              <a:rPr sz="3300" spc="-185" dirty="0"/>
              <a:t> </a:t>
            </a:r>
            <a:r>
              <a:rPr sz="3300" spc="-40" dirty="0"/>
              <a:t>for</a:t>
            </a:r>
            <a:r>
              <a:rPr sz="3300" spc="-185" dirty="0"/>
              <a:t> </a:t>
            </a:r>
            <a:r>
              <a:rPr sz="3300" spc="-45" dirty="0"/>
              <a:t>admin</a:t>
            </a:r>
            <a:r>
              <a:rPr sz="3300" spc="-185" dirty="0"/>
              <a:t> </a:t>
            </a:r>
            <a:r>
              <a:rPr sz="3300" spc="-20" dirty="0"/>
              <a:t>users</a:t>
            </a:r>
            <a:endParaRPr sz="3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3788" y="2618289"/>
            <a:ext cx="5759450" cy="2874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0" dirty="0">
                <a:solidFill>
                  <a:srgbClr val="F66E1A"/>
                </a:solidFill>
                <a:latin typeface="Tahoma"/>
                <a:cs typeface="Tahoma"/>
              </a:rPr>
              <a:t>Improved</a:t>
            </a:r>
            <a:r>
              <a:rPr sz="3100" b="1" spc="-155" dirty="0">
                <a:solidFill>
                  <a:srgbClr val="F66E1A"/>
                </a:solidFill>
                <a:latin typeface="Tahoma"/>
                <a:cs typeface="Tahoma"/>
              </a:rPr>
              <a:t> </a:t>
            </a:r>
            <a:r>
              <a:rPr sz="3100" b="1" spc="-10" dirty="0">
                <a:solidFill>
                  <a:srgbClr val="F66E1A"/>
                </a:solidFill>
                <a:latin typeface="Tahoma"/>
                <a:cs typeface="Tahoma"/>
              </a:rPr>
              <a:t>accuracy</a:t>
            </a:r>
            <a:endParaRPr sz="3100">
              <a:latin typeface="Tahoma"/>
              <a:cs typeface="Tahoma"/>
            </a:endParaRPr>
          </a:p>
          <a:p>
            <a:pPr marL="12700" marR="5080">
              <a:lnSpc>
                <a:spcPct val="115599"/>
              </a:lnSpc>
              <a:spcBef>
                <a:spcPts val="2060"/>
              </a:spcBef>
            </a:pPr>
            <a:r>
              <a:rPr sz="2000" b="1" spc="-25" dirty="0">
                <a:solidFill>
                  <a:srgbClr val="161515"/>
                </a:solidFill>
                <a:latin typeface="Tahoma"/>
                <a:cs typeface="Tahoma"/>
              </a:rPr>
              <a:t>NWP</a:t>
            </a:r>
            <a:r>
              <a:rPr sz="200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can</a:t>
            </a:r>
            <a:r>
              <a:rPr sz="20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help</a:t>
            </a:r>
            <a:r>
              <a:rPr sz="20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120" dirty="0">
                <a:solidFill>
                  <a:srgbClr val="161515"/>
                </a:solidFill>
                <a:latin typeface="Tahoma"/>
                <a:cs typeface="Tahoma"/>
              </a:rPr>
              <a:t>STT</a:t>
            </a:r>
            <a:r>
              <a:rPr sz="20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161515"/>
                </a:solidFill>
                <a:latin typeface="Tahoma"/>
                <a:cs typeface="Tahoma"/>
              </a:rPr>
              <a:t>software</a:t>
            </a:r>
            <a:r>
              <a:rPr sz="20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more</a:t>
            </a:r>
            <a:r>
              <a:rPr sz="20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161515"/>
                </a:solidFill>
                <a:latin typeface="Tahoma"/>
                <a:cs typeface="Tahoma"/>
              </a:rPr>
              <a:t>accurately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transcribe</a:t>
            </a:r>
            <a:r>
              <a:rPr sz="200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spoken</a:t>
            </a:r>
            <a:r>
              <a:rPr sz="200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161515"/>
                </a:solidFill>
                <a:latin typeface="Tahoma"/>
                <a:cs typeface="Tahoma"/>
              </a:rPr>
              <a:t>language</a:t>
            </a:r>
            <a:r>
              <a:rPr sz="200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by</a:t>
            </a:r>
            <a:r>
              <a:rPr sz="200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161515"/>
                </a:solidFill>
                <a:latin typeface="Tahoma"/>
                <a:cs typeface="Tahoma"/>
              </a:rPr>
              <a:t>predicting</a:t>
            </a:r>
            <a:r>
              <a:rPr sz="200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25" dirty="0">
                <a:solidFill>
                  <a:srgbClr val="161515"/>
                </a:solidFill>
                <a:latin typeface="Tahoma"/>
                <a:cs typeface="Tahoma"/>
              </a:rPr>
              <a:t>the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next</a:t>
            </a:r>
            <a:r>
              <a:rPr sz="200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word</a:t>
            </a:r>
            <a:r>
              <a:rPr sz="200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based</a:t>
            </a:r>
            <a:r>
              <a:rPr sz="200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on</a:t>
            </a:r>
            <a:r>
              <a:rPr sz="200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the</a:t>
            </a:r>
            <a:r>
              <a:rPr sz="200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context</a:t>
            </a:r>
            <a:r>
              <a:rPr sz="200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of</a:t>
            </a:r>
            <a:r>
              <a:rPr sz="200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25" dirty="0">
                <a:solidFill>
                  <a:srgbClr val="161515"/>
                </a:solidFill>
                <a:latin typeface="Tahoma"/>
                <a:cs typeface="Tahoma"/>
              </a:rPr>
              <a:t>the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previous</a:t>
            </a:r>
            <a:r>
              <a:rPr sz="20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20" dirty="0">
                <a:solidFill>
                  <a:srgbClr val="161515"/>
                </a:solidFill>
                <a:latin typeface="Tahoma"/>
                <a:cs typeface="Tahoma"/>
              </a:rPr>
              <a:t>words.</a:t>
            </a:r>
            <a:r>
              <a:rPr sz="20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161515"/>
                </a:solidFill>
                <a:latin typeface="Tahoma"/>
                <a:cs typeface="Tahoma"/>
              </a:rPr>
              <a:t>This</a:t>
            </a:r>
            <a:r>
              <a:rPr sz="20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can</a:t>
            </a:r>
            <a:r>
              <a:rPr sz="20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reduce</a:t>
            </a:r>
            <a:r>
              <a:rPr sz="20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errors</a:t>
            </a:r>
            <a:r>
              <a:rPr sz="200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25" dirty="0">
                <a:solidFill>
                  <a:srgbClr val="161515"/>
                </a:solidFill>
                <a:latin typeface="Tahoma"/>
                <a:cs typeface="Tahoma"/>
              </a:rPr>
              <a:t>and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improve</a:t>
            </a:r>
            <a:r>
              <a:rPr sz="2000" b="1" spc="-6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the</a:t>
            </a:r>
            <a:r>
              <a:rPr sz="2000" b="1" spc="-6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overall</a:t>
            </a:r>
            <a:r>
              <a:rPr sz="2000" b="1" spc="-6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161515"/>
                </a:solidFill>
                <a:latin typeface="Tahoma"/>
                <a:cs typeface="Tahoma"/>
              </a:rPr>
              <a:t>accuracy</a:t>
            </a:r>
            <a:r>
              <a:rPr sz="2000" b="1" spc="-6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of</a:t>
            </a:r>
            <a:r>
              <a:rPr sz="2000" b="1" spc="-6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25" dirty="0">
                <a:solidFill>
                  <a:srgbClr val="161515"/>
                </a:solidFill>
                <a:latin typeface="Tahoma"/>
                <a:cs typeface="Tahoma"/>
              </a:rPr>
              <a:t>the </a:t>
            </a:r>
            <a:r>
              <a:rPr sz="2000" b="1" dirty="0">
                <a:solidFill>
                  <a:srgbClr val="161515"/>
                </a:solidFill>
                <a:latin typeface="Tahoma"/>
                <a:cs typeface="Tahoma"/>
              </a:rPr>
              <a:t>transcribed</a:t>
            </a:r>
            <a:r>
              <a:rPr sz="2000" b="1" spc="-6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161515"/>
                </a:solidFill>
                <a:latin typeface="Tahoma"/>
                <a:cs typeface="Tahoma"/>
              </a:rPr>
              <a:t>text.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9447" y="3092685"/>
            <a:ext cx="50927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b="1" spc="-180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33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788" y="5734761"/>
            <a:ext cx="1447812" cy="1447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33788" y="6011436"/>
            <a:ext cx="5723255" cy="326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66E1A"/>
                </a:solidFill>
                <a:latin typeface="Tahoma"/>
                <a:cs typeface="Tahoma"/>
              </a:rPr>
              <a:t>Enhanced</a:t>
            </a:r>
            <a:r>
              <a:rPr sz="2800" b="1" spc="-160" dirty="0">
                <a:solidFill>
                  <a:srgbClr val="F66E1A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66E1A"/>
                </a:solidFill>
                <a:latin typeface="Tahoma"/>
                <a:cs typeface="Tahoma"/>
              </a:rPr>
              <a:t>communication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15900"/>
              </a:lnSpc>
              <a:spcBef>
                <a:spcPts val="2175"/>
              </a:spcBef>
            </a:pP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By</a:t>
            </a:r>
            <a:r>
              <a:rPr sz="2050" b="1" spc="-11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spc="-20" dirty="0">
                <a:solidFill>
                  <a:srgbClr val="161515"/>
                </a:solidFill>
                <a:latin typeface="Tahoma"/>
                <a:cs typeface="Tahoma"/>
              </a:rPr>
              <a:t>using</a:t>
            </a:r>
            <a:r>
              <a:rPr sz="205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spc="-114" dirty="0">
                <a:solidFill>
                  <a:srgbClr val="161515"/>
                </a:solidFill>
                <a:latin typeface="Tahoma"/>
                <a:cs typeface="Tahoma"/>
              </a:rPr>
              <a:t>STT</a:t>
            </a:r>
            <a:r>
              <a:rPr sz="205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with</a:t>
            </a:r>
            <a:r>
              <a:rPr sz="205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spc="-40" dirty="0">
                <a:solidFill>
                  <a:srgbClr val="161515"/>
                </a:solidFill>
                <a:latin typeface="Tahoma"/>
                <a:cs typeface="Tahoma"/>
              </a:rPr>
              <a:t>NWP,</a:t>
            </a:r>
            <a:r>
              <a:rPr sz="205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blind</a:t>
            </a:r>
            <a:r>
              <a:rPr sz="205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people</a:t>
            </a:r>
            <a:r>
              <a:rPr sz="205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spc="-25" dirty="0">
                <a:solidFill>
                  <a:srgbClr val="161515"/>
                </a:solidFill>
                <a:latin typeface="Tahoma"/>
                <a:cs typeface="Tahoma"/>
              </a:rPr>
              <a:t>can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communicate</a:t>
            </a:r>
            <a:r>
              <a:rPr sz="2050" b="1" spc="-2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more</a:t>
            </a:r>
            <a:r>
              <a:rPr sz="2050" b="1" spc="-10" dirty="0">
                <a:solidFill>
                  <a:srgbClr val="161515"/>
                </a:solidFill>
                <a:latin typeface="Tahoma"/>
                <a:cs typeface="Tahoma"/>
              </a:rPr>
              <a:t> effectively </a:t>
            </a:r>
            <a:r>
              <a:rPr sz="2050" b="1" spc="-25" dirty="0">
                <a:solidFill>
                  <a:srgbClr val="161515"/>
                </a:solidFill>
                <a:latin typeface="Tahoma"/>
                <a:cs typeface="Tahoma"/>
              </a:rPr>
              <a:t>and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efficiently,</a:t>
            </a:r>
            <a:r>
              <a:rPr sz="205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as</a:t>
            </a:r>
            <a:r>
              <a:rPr sz="205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they</a:t>
            </a:r>
            <a:r>
              <a:rPr sz="205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can</a:t>
            </a:r>
            <a:r>
              <a:rPr sz="2050" b="1" spc="-8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dictate</a:t>
            </a:r>
            <a:r>
              <a:rPr sz="2050" b="1" spc="-8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spc="-10" dirty="0">
                <a:solidFill>
                  <a:srgbClr val="161515"/>
                </a:solidFill>
                <a:latin typeface="Tahoma"/>
                <a:cs typeface="Tahoma"/>
              </a:rPr>
              <a:t>their </a:t>
            </a:r>
            <a:r>
              <a:rPr sz="2050" b="1" spc="-30" dirty="0">
                <a:solidFill>
                  <a:srgbClr val="161515"/>
                </a:solidFill>
                <a:latin typeface="Tahoma"/>
                <a:cs typeface="Tahoma"/>
              </a:rPr>
              <a:t>messages</a:t>
            </a:r>
            <a:r>
              <a:rPr sz="205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more</a:t>
            </a:r>
            <a:r>
              <a:rPr sz="2050" b="1" spc="-6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quickly</a:t>
            </a:r>
            <a:r>
              <a:rPr sz="205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and</a:t>
            </a:r>
            <a:r>
              <a:rPr sz="2050" b="1" spc="-6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accurately.</a:t>
            </a:r>
            <a:r>
              <a:rPr sz="205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spc="-20" dirty="0">
                <a:solidFill>
                  <a:srgbClr val="161515"/>
                </a:solidFill>
                <a:latin typeface="Tahoma"/>
                <a:cs typeface="Tahoma"/>
              </a:rPr>
              <a:t>This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can</a:t>
            </a:r>
            <a:r>
              <a:rPr sz="2050" b="1" spc="-3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improve</a:t>
            </a:r>
            <a:r>
              <a:rPr sz="2050" b="1" spc="-3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their</a:t>
            </a:r>
            <a:r>
              <a:rPr sz="2050" b="1" spc="-3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ability</a:t>
            </a:r>
            <a:r>
              <a:rPr sz="2050" b="1" spc="-3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to</a:t>
            </a:r>
            <a:r>
              <a:rPr sz="2050" b="1" spc="-3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participate</a:t>
            </a:r>
            <a:r>
              <a:rPr sz="2050" b="1" spc="-3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spc="-25" dirty="0">
                <a:solidFill>
                  <a:srgbClr val="161515"/>
                </a:solidFill>
                <a:latin typeface="Tahoma"/>
                <a:cs typeface="Tahoma"/>
              </a:rPr>
              <a:t>in </a:t>
            </a:r>
            <a:r>
              <a:rPr sz="2050" b="1" spc="-10" dirty="0">
                <a:solidFill>
                  <a:srgbClr val="161515"/>
                </a:solidFill>
                <a:latin typeface="Tahoma"/>
                <a:cs typeface="Tahoma"/>
              </a:rPr>
              <a:t>conversations,</a:t>
            </a:r>
            <a:r>
              <a:rPr sz="205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send</a:t>
            </a:r>
            <a:r>
              <a:rPr sz="205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emails,</a:t>
            </a:r>
            <a:r>
              <a:rPr sz="205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and</a:t>
            </a:r>
            <a:r>
              <a:rPr sz="205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spc="-10" dirty="0">
                <a:solidFill>
                  <a:srgbClr val="161515"/>
                </a:solidFill>
                <a:latin typeface="Tahoma"/>
                <a:cs typeface="Tahoma"/>
              </a:rPr>
              <a:t>compose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other</a:t>
            </a:r>
            <a:r>
              <a:rPr sz="2050" b="1" spc="-3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dirty="0">
                <a:solidFill>
                  <a:srgbClr val="161515"/>
                </a:solidFill>
                <a:latin typeface="Tahoma"/>
                <a:cs typeface="Tahoma"/>
              </a:rPr>
              <a:t>written</a:t>
            </a:r>
            <a:r>
              <a:rPr sz="2050" b="1" spc="-2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050" b="1" spc="-10" dirty="0">
                <a:solidFill>
                  <a:srgbClr val="161515"/>
                </a:solidFill>
                <a:latin typeface="Tahoma"/>
                <a:cs typeface="Tahoma"/>
              </a:rPr>
              <a:t>communication.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9447" y="6153410"/>
            <a:ext cx="50927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b="1" spc="-180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33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4565" y="2654452"/>
            <a:ext cx="1447800" cy="14478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543538" y="2699569"/>
            <a:ext cx="6179820" cy="2608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60" dirty="0">
                <a:solidFill>
                  <a:srgbClr val="F66E1A"/>
                </a:solidFill>
                <a:latin typeface="Tahoma"/>
                <a:cs typeface="Tahoma"/>
              </a:rPr>
              <a:t>Increased</a:t>
            </a:r>
            <a:r>
              <a:rPr sz="3100" b="1" spc="-145" dirty="0">
                <a:solidFill>
                  <a:srgbClr val="F66E1A"/>
                </a:solidFill>
                <a:latin typeface="Tahoma"/>
                <a:cs typeface="Tahoma"/>
              </a:rPr>
              <a:t> </a:t>
            </a:r>
            <a:r>
              <a:rPr sz="3100" b="1" spc="-20" dirty="0">
                <a:solidFill>
                  <a:srgbClr val="F66E1A"/>
                </a:solidFill>
                <a:latin typeface="Tahoma"/>
                <a:cs typeface="Tahoma"/>
              </a:rPr>
              <a:t>speed</a:t>
            </a:r>
            <a:endParaRPr sz="3100">
              <a:latin typeface="Tahoma"/>
              <a:cs typeface="Tahoma"/>
            </a:endParaRPr>
          </a:p>
          <a:p>
            <a:pPr marL="12700" marR="5080">
              <a:lnSpc>
                <a:spcPct val="115500"/>
              </a:lnSpc>
              <a:spcBef>
                <a:spcPts val="1375"/>
              </a:spcBef>
            </a:pPr>
            <a:r>
              <a:rPr sz="2200" b="1" spc="-40" dirty="0">
                <a:solidFill>
                  <a:srgbClr val="161515"/>
                </a:solidFill>
                <a:latin typeface="Tahoma"/>
                <a:cs typeface="Tahoma"/>
              </a:rPr>
              <a:t>NWP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can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also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help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blind</a:t>
            </a:r>
            <a:r>
              <a:rPr sz="22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people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type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161515"/>
                </a:solidFill>
                <a:latin typeface="Tahoma"/>
                <a:cs typeface="Tahoma"/>
              </a:rPr>
              <a:t>more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quickly</a:t>
            </a:r>
            <a:r>
              <a:rPr sz="2200" b="1" spc="-10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and</a:t>
            </a:r>
            <a:r>
              <a:rPr sz="2200" b="1" spc="-10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accurately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by</a:t>
            </a:r>
            <a:r>
              <a:rPr sz="2200" b="1" spc="-10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161515"/>
                </a:solidFill>
                <a:latin typeface="Tahoma"/>
                <a:cs typeface="Tahoma"/>
              </a:rPr>
              <a:t>predicting</a:t>
            </a:r>
            <a:r>
              <a:rPr sz="2200" b="1" spc="-10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161515"/>
                </a:solidFill>
                <a:latin typeface="Tahoma"/>
                <a:cs typeface="Tahoma"/>
              </a:rPr>
              <a:t>the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next</a:t>
            </a:r>
            <a:r>
              <a:rPr sz="22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word</a:t>
            </a:r>
            <a:r>
              <a:rPr sz="22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they</a:t>
            </a:r>
            <a:r>
              <a:rPr sz="22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intend</a:t>
            </a:r>
            <a:r>
              <a:rPr sz="22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to</a:t>
            </a:r>
            <a:r>
              <a:rPr sz="22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type.</a:t>
            </a:r>
            <a:r>
              <a:rPr sz="22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161515"/>
                </a:solidFill>
                <a:latin typeface="Tahoma"/>
                <a:cs typeface="Tahoma"/>
              </a:rPr>
              <a:t>This</a:t>
            </a:r>
            <a:r>
              <a:rPr sz="22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161515"/>
                </a:solidFill>
                <a:latin typeface="Tahoma"/>
                <a:cs typeface="Tahoma"/>
              </a:rPr>
              <a:t>can </a:t>
            </a:r>
            <a:r>
              <a:rPr sz="2200" b="1" spc="-10" dirty="0">
                <a:solidFill>
                  <a:srgbClr val="161515"/>
                </a:solidFill>
                <a:latin typeface="Tahoma"/>
                <a:cs typeface="Tahoma"/>
              </a:rPr>
              <a:t>significantly</a:t>
            </a:r>
            <a:r>
              <a:rPr sz="2200" b="1" spc="-11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increase</a:t>
            </a:r>
            <a:r>
              <a:rPr sz="2200" b="1" spc="-11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their</a:t>
            </a:r>
            <a:r>
              <a:rPr sz="2200" b="1" spc="-11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161515"/>
                </a:solidFill>
                <a:latin typeface="Tahoma"/>
                <a:cs typeface="Tahoma"/>
              </a:rPr>
              <a:t>typing</a:t>
            </a:r>
            <a:r>
              <a:rPr sz="2200" b="1" spc="-11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161515"/>
                </a:solidFill>
                <a:latin typeface="Tahoma"/>
                <a:cs typeface="Tahoma"/>
              </a:rPr>
              <a:t>speed</a:t>
            </a:r>
            <a:r>
              <a:rPr sz="2200" b="1" spc="-11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161515"/>
                </a:solidFill>
                <a:latin typeface="Tahoma"/>
                <a:cs typeface="Tahoma"/>
              </a:rPr>
              <a:t>and </a:t>
            </a:r>
            <a:r>
              <a:rPr sz="2200" b="1" spc="-10" dirty="0">
                <a:solidFill>
                  <a:srgbClr val="161515"/>
                </a:solidFill>
                <a:latin typeface="Tahoma"/>
                <a:cs typeface="Tahoma"/>
              </a:rPr>
              <a:t>efficiency.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78351" y="3092685"/>
            <a:ext cx="50927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b="1" spc="-180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33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1184" y="5715177"/>
            <a:ext cx="1447800" cy="14478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543538" y="5704592"/>
            <a:ext cx="5955665" cy="342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96085">
              <a:lnSpc>
                <a:spcPct val="114999"/>
              </a:lnSpc>
              <a:spcBef>
                <a:spcPts val="100"/>
              </a:spcBef>
            </a:pPr>
            <a:r>
              <a:rPr sz="2500" b="1" spc="-40" dirty="0">
                <a:solidFill>
                  <a:srgbClr val="F66E1A"/>
                </a:solidFill>
                <a:latin typeface="Tahoma"/>
                <a:cs typeface="Tahoma"/>
              </a:rPr>
              <a:t>Improved</a:t>
            </a:r>
            <a:r>
              <a:rPr sz="2500" b="1" spc="-100" dirty="0">
                <a:solidFill>
                  <a:srgbClr val="F66E1A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66E1A"/>
                </a:solidFill>
                <a:latin typeface="Tahoma"/>
                <a:cs typeface="Tahoma"/>
              </a:rPr>
              <a:t>productivity</a:t>
            </a:r>
            <a:r>
              <a:rPr sz="2500" b="1" spc="-95" dirty="0">
                <a:solidFill>
                  <a:srgbClr val="F66E1A"/>
                </a:solidFill>
                <a:latin typeface="Tahoma"/>
                <a:cs typeface="Tahoma"/>
              </a:rPr>
              <a:t> </a:t>
            </a:r>
            <a:r>
              <a:rPr sz="2500" b="1" spc="-25" dirty="0">
                <a:solidFill>
                  <a:srgbClr val="F66E1A"/>
                </a:solidFill>
                <a:latin typeface="Tahoma"/>
                <a:cs typeface="Tahoma"/>
              </a:rPr>
              <a:t>and </a:t>
            </a:r>
            <a:r>
              <a:rPr sz="2500" b="1" spc="-10" dirty="0">
                <a:solidFill>
                  <a:srgbClr val="F66E1A"/>
                </a:solidFill>
                <a:latin typeface="Tahoma"/>
                <a:cs typeface="Tahoma"/>
              </a:rPr>
              <a:t>Independance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5500"/>
              </a:lnSpc>
              <a:spcBef>
                <a:spcPts val="1580"/>
              </a:spcBef>
            </a:pP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By</a:t>
            </a:r>
            <a:r>
              <a:rPr sz="2200" b="1" spc="-13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161515"/>
                </a:solidFill>
                <a:latin typeface="Tahoma"/>
                <a:cs typeface="Tahoma"/>
              </a:rPr>
              <a:t>using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130" dirty="0">
                <a:solidFill>
                  <a:srgbClr val="161515"/>
                </a:solidFill>
                <a:latin typeface="Tahoma"/>
                <a:cs typeface="Tahoma"/>
              </a:rPr>
              <a:t>TTS</a:t>
            </a:r>
            <a:r>
              <a:rPr sz="220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with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50" dirty="0">
                <a:solidFill>
                  <a:srgbClr val="161515"/>
                </a:solidFill>
                <a:latin typeface="Tahoma"/>
                <a:cs typeface="Tahoma"/>
              </a:rPr>
              <a:t>NWP,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blind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people</a:t>
            </a:r>
            <a:r>
              <a:rPr sz="2200" b="1" spc="-10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161515"/>
                </a:solidFill>
                <a:latin typeface="Tahoma"/>
                <a:cs typeface="Tahoma"/>
              </a:rPr>
              <a:t>can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listen</a:t>
            </a:r>
            <a:r>
              <a:rPr sz="22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to</a:t>
            </a:r>
            <a:r>
              <a:rPr sz="220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text</a:t>
            </a:r>
            <a:r>
              <a:rPr sz="220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and</a:t>
            </a:r>
            <a:r>
              <a:rPr sz="220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compose</a:t>
            </a:r>
            <a:r>
              <a:rPr sz="2200" b="1" spc="-9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35" dirty="0">
                <a:solidFill>
                  <a:srgbClr val="161515"/>
                </a:solidFill>
                <a:latin typeface="Tahoma"/>
                <a:cs typeface="Tahoma"/>
              </a:rPr>
              <a:t>messages</a:t>
            </a:r>
            <a:r>
              <a:rPr sz="2200" b="1" spc="-9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161515"/>
                </a:solidFill>
                <a:latin typeface="Tahoma"/>
                <a:cs typeface="Tahoma"/>
              </a:rPr>
              <a:t>more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quickly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and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161515"/>
                </a:solidFill>
                <a:latin typeface="Tahoma"/>
                <a:cs typeface="Tahoma"/>
              </a:rPr>
              <a:t>accurately.</a:t>
            </a:r>
            <a:r>
              <a:rPr sz="2200" b="1" spc="-6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180" dirty="0">
                <a:solidFill>
                  <a:srgbClr val="161515"/>
                </a:solidFill>
                <a:latin typeface="Tahoma"/>
                <a:cs typeface="Tahoma"/>
              </a:rPr>
              <a:t>If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the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user</a:t>
            </a:r>
            <a:r>
              <a:rPr sz="2200" b="1" spc="-6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161515"/>
                </a:solidFill>
                <a:latin typeface="Tahoma"/>
                <a:cs typeface="Tahoma"/>
              </a:rPr>
              <a:t>intends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to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upload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an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161515"/>
                </a:solidFill>
                <a:latin typeface="Tahoma"/>
                <a:cs typeface="Tahoma"/>
              </a:rPr>
              <a:t>image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of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the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text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he</a:t>
            </a:r>
            <a:r>
              <a:rPr sz="2200" b="1" spc="-7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161515"/>
                </a:solidFill>
                <a:latin typeface="Tahoma"/>
                <a:cs typeface="Tahoma"/>
              </a:rPr>
              <a:t>intends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to</a:t>
            </a:r>
            <a:r>
              <a:rPr sz="2200" b="1" spc="-8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type,</a:t>
            </a:r>
            <a:r>
              <a:rPr sz="220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he</a:t>
            </a:r>
            <a:r>
              <a:rPr sz="220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can</a:t>
            </a:r>
            <a:r>
              <a:rPr sz="220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upload</a:t>
            </a:r>
            <a:r>
              <a:rPr sz="220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it</a:t>
            </a:r>
            <a:r>
              <a:rPr sz="220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and</a:t>
            </a:r>
            <a:r>
              <a:rPr sz="220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161515"/>
                </a:solidFill>
                <a:latin typeface="Tahoma"/>
                <a:cs typeface="Tahoma"/>
              </a:rPr>
              <a:t>application will</a:t>
            </a:r>
            <a:r>
              <a:rPr sz="2200" b="1" spc="-8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30" dirty="0">
                <a:solidFill>
                  <a:srgbClr val="161515"/>
                </a:solidFill>
                <a:latin typeface="Tahoma"/>
                <a:cs typeface="Tahoma"/>
              </a:rPr>
              <a:t>recognize</a:t>
            </a:r>
            <a:r>
              <a:rPr sz="220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the</a:t>
            </a:r>
            <a:r>
              <a:rPr sz="2200" b="1" spc="-8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text</a:t>
            </a:r>
            <a:r>
              <a:rPr sz="2200" b="1" spc="-75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161515"/>
                </a:solidFill>
                <a:latin typeface="Tahoma"/>
                <a:cs typeface="Tahoma"/>
              </a:rPr>
              <a:t>in</a:t>
            </a:r>
            <a:r>
              <a:rPr sz="2200" b="1" spc="-80" dirty="0">
                <a:solidFill>
                  <a:srgbClr val="161515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161515"/>
                </a:solidFill>
                <a:latin typeface="Tahoma"/>
                <a:cs typeface="Tahoma"/>
              </a:rPr>
              <a:t>it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95814" y="6153410"/>
            <a:ext cx="50927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b="1" spc="-18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89911" y="195300"/>
            <a:ext cx="14643100" cy="18923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455420">
              <a:lnSpc>
                <a:spcPct val="100000"/>
              </a:lnSpc>
              <a:spcBef>
                <a:spcPts val="1090"/>
              </a:spcBef>
            </a:pPr>
            <a:r>
              <a:rPr sz="5300" spc="85" dirty="0">
                <a:solidFill>
                  <a:srgbClr val="161515"/>
                </a:solidFill>
                <a:latin typeface="Arial"/>
                <a:cs typeface="Arial"/>
              </a:rPr>
              <a:t>BENEFITS</a:t>
            </a:r>
            <a:r>
              <a:rPr sz="5300" spc="490" dirty="0">
                <a:solidFill>
                  <a:srgbClr val="161515"/>
                </a:solidFill>
                <a:latin typeface="Arial"/>
                <a:cs typeface="Arial"/>
              </a:rPr>
              <a:t> </a:t>
            </a:r>
            <a:r>
              <a:rPr sz="5300" spc="50" dirty="0">
                <a:solidFill>
                  <a:srgbClr val="161515"/>
                </a:solidFill>
                <a:latin typeface="Arial"/>
                <a:cs typeface="Arial"/>
              </a:rPr>
              <a:t>OF</a:t>
            </a:r>
            <a:r>
              <a:rPr sz="5300" spc="484" dirty="0">
                <a:solidFill>
                  <a:srgbClr val="161515"/>
                </a:solidFill>
                <a:latin typeface="Arial"/>
                <a:cs typeface="Arial"/>
              </a:rPr>
              <a:t> </a:t>
            </a:r>
            <a:r>
              <a:rPr sz="5300" spc="275" dirty="0">
                <a:solidFill>
                  <a:srgbClr val="161515"/>
                </a:solidFill>
                <a:latin typeface="Arial"/>
                <a:cs typeface="Arial"/>
              </a:rPr>
              <a:t>USING</a:t>
            </a:r>
            <a:r>
              <a:rPr sz="5300" spc="490" dirty="0">
                <a:solidFill>
                  <a:srgbClr val="161515"/>
                </a:solidFill>
                <a:latin typeface="Arial"/>
                <a:cs typeface="Arial"/>
              </a:rPr>
              <a:t> </a:t>
            </a:r>
            <a:r>
              <a:rPr sz="5300" spc="210" dirty="0">
                <a:solidFill>
                  <a:srgbClr val="161515"/>
                </a:solidFill>
                <a:latin typeface="Arial"/>
                <a:cs typeface="Arial"/>
              </a:rPr>
              <a:t>NEXT</a:t>
            </a:r>
            <a:r>
              <a:rPr sz="5300" spc="490" dirty="0">
                <a:solidFill>
                  <a:srgbClr val="161515"/>
                </a:solidFill>
                <a:latin typeface="Arial"/>
                <a:cs typeface="Arial"/>
              </a:rPr>
              <a:t> </a:t>
            </a:r>
            <a:r>
              <a:rPr sz="5300" spc="340" dirty="0">
                <a:solidFill>
                  <a:srgbClr val="161515"/>
                </a:solidFill>
                <a:latin typeface="Arial"/>
                <a:cs typeface="Arial"/>
              </a:rPr>
              <a:t>WORD</a:t>
            </a:r>
            <a:endParaRPr sz="5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5300" spc="200" dirty="0">
                <a:solidFill>
                  <a:srgbClr val="161515"/>
                </a:solidFill>
                <a:latin typeface="Arial"/>
                <a:cs typeface="Arial"/>
              </a:rPr>
              <a:t>PREDICTOR</a:t>
            </a:r>
            <a:r>
              <a:rPr sz="5300" spc="500" dirty="0">
                <a:solidFill>
                  <a:srgbClr val="161515"/>
                </a:solidFill>
                <a:latin typeface="Arial"/>
                <a:cs typeface="Arial"/>
              </a:rPr>
              <a:t> </a:t>
            </a:r>
            <a:r>
              <a:rPr sz="5300" spc="350" dirty="0">
                <a:solidFill>
                  <a:srgbClr val="161515"/>
                </a:solidFill>
                <a:latin typeface="Arial"/>
                <a:cs typeface="Arial"/>
              </a:rPr>
              <a:t>AND</a:t>
            </a:r>
            <a:r>
              <a:rPr sz="5300" spc="500" dirty="0">
                <a:solidFill>
                  <a:srgbClr val="161515"/>
                </a:solidFill>
                <a:latin typeface="Arial"/>
                <a:cs typeface="Arial"/>
              </a:rPr>
              <a:t> </a:t>
            </a:r>
            <a:r>
              <a:rPr sz="5300" spc="70" dirty="0">
                <a:solidFill>
                  <a:srgbClr val="161515"/>
                </a:solidFill>
                <a:latin typeface="Arial"/>
                <a:cs typeface="Arial"/>
              </a:rPr>
              <a:t>SPEECH</a:t>
            </a:r>
            <a:r>
              <a:rPr sz="5300" spc="500" dirty="0">
                <a:solidFill>
                  <a:srgbClr val="161515"/>
                </a:solidFill>
                <a:latin typeface="Arial"/>
                <a:cs typeface="Arial"/>
              </a:rPr>
              <a:t> </a:t>
            </a:r>
            <a:r>
              <a:rPr sz="5300" spc="315" dirty="0">
                <a:solidFill>
                  <a:srgbClr val="161515"/>
                </a:solidFill>
                <a:latin typeface="Arial"/>
                <a:cs typeface="Arial"/>
              </a:rPr>
              <a:t>RECOGNITION</a:t>
            </a:r>
            <a:endParaRPr sz="5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06248"/>
            <a:ext cx="3977004" cy="4180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33374"/>
            <a:ext cx="8467725" cy="4762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41584" y="263639"/>
            <a:ext cx="575818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-350" dirty="0">
                <a:solidFill>
                  <a:srgbClr val="161515"/>
                </a:solidFill>
                <a:latin typeface="Arial"/>
                <a:cs typeface="Arial"/>
              </a:rPr>
              <a:t>FUTURE</a:t>
            </a:r>
            <a:r>
              <a:rPr sz="6200" spc="-409" dirty="0">
                <a:solidFill>
                  <a:srgbClr val="161515"/>
                </a:solidFill>
                <a:latin typeface="Arial"/>
                <a:cs typeface="Arial"/>
              </a:rPr>
              <a:t> </a:t>
            </a:r>
            <a:r>
              <a:rPr sz="6200" spc="-185" dirty="0">
                <a:solidFill>
                  <a:srgbClr val="161515"/>
                </a:solidFill>
                <a:latin typeface="Arial"/>
                <a:cs typeface="Arial"/>
              </a:rPr>
              <a:t>SCOPE</a:t>
            </a:r>
            <a:endParaRPr sz="6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28176" y="1772636"/>
            <a:ext cx="8352790" cy="7893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0795">
              <a:lnSpc>
                <a:spcPct val="117100"/>
              </a:lnSpc>
              <a:spcBef>
                <a:spcPts val="90"/>
              </a:spcBef>
              <a:buAutoNum type="arabicPeriod"/>
              <a:tabLst>
                <a:tab pos="507365" algn="l"/>
              </a:tabLst>
            </a:pP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Creating</a:t>
            </a:r>
            <a:r>
              <a:rPr sz="3150" b="1" i="1" spc="275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mobile</a:t>
            </a:r>
            <a:r>
              <a:rPr sz="3150" b="1" i="1" spc="275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application</a:t>
            </a:r>
            <a:r>
              <a:rPr sz="3150" b="1" i="1" spc="275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of</a:t>
            </a:r>
            <a:r>
              <a:rPr sz="3150" b="1" i="1" spc="27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our</a:t>
            </a:r>
            <a:r>
              <a:rPr sz="3150" b="1" i="1" spc="275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-20" dirty="0">
                <a:solidFill>
                  <a:srgbClr val="161515"/>
                </a:solidFill>
                <a:latin typeface="Trebuchet MS"/>
                <a:cs typeface="Trebuchet MS"/>
              </a:rPr>
              <a:t>Next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Word</a:t>
            </a:r>
            <a:r>
              <a:rPr sz="3150" b="1" i="1" spc="-229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-10" dirty="0">
                <a:solidFill>
                  <a:srgbClr val="161515"/>
                </a:solidFill>
                <a:latin typeface="Trebuchet MS"/>
                <a:cs typeface="Trebuchet MS"/>
              </a:rPr>
              <a:t>predictor.</a:t>
            </a:r>
            <a:endParaRPr sz="3150">
              <a:latin typeface="Trebuchet MS"/>
              <a:cs typeface="Trebuchet MS"/>
            </a:endParaRPr>
          </a:p>
          <a:p>
            <a:pPr marL="12700" marR="3114675">
              <a:lnSpc>
                <a:spcPts val="4430"/>
              </a:lnSpc>
              <a:spcBef>
                <a:spcPts val="250"/>
              </a:spcBef>
              <a:buAutoNum type="arabicPeriod"/>
              <a:tabLst>
                <a:tab pos="455295" algn="l"/>
              </a:tabLst>
            </a:pP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Creating</a:t>
            </a:r>
            <a:r>
              <a:rPr sz="3150" b="1" i="1" spc="-12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user</a:t>
            </a:r>
            <a:r>
              <a:rPr sz="3150" b="1" i="1" spc="-12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-35" dirty="0">
                <a:solidFill>
                  <a:srgbClr val="161515"/>
                </a:solidFill>
                <a:latin typeface="Trebuchet MS"/>
                <a:cs typeface="Trebuchet MS"/>
              </a:rPr>
              <a:t>friendly</a:t>
            </a:r>
            <a:r>
              <a:rPr sz="3150" b="1" i="1" spc="-12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-25" dirty="0">
                <a:solidFill>
                  <a:srgbClr val="161515"/>
                </a:solidFill>
                <a:latin typeface="Trebuchet MS"/>
                <a:cs typeface="Trebuchet MS"/>
              </a:rPr>
              <a:t>UI. </a:t>
            </a:r>
            <a:r>
              <a:rPr sz="3150" b="1" i="1" spc="-20" dirty="0">
                <a:solidFill>
                  <a:srgbClr val="161515"/>
                </a:solidFill>
                <a:latin typeface="Trebuchet MS"/>
                <a:cs typeface="Trebuchet MS"/>
              </a:rPr>
              <a:t>3.Multi</a:t>
            </a:r>
            <a:r>
              <a:rPr sz="3150" b="1" i="1" spc="1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language</a:t>
            </a:r>
            <a:r>
              <a:rPr sz="3150" b="1" i="1" spc="1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-10" dirty="0">
                <a:solidFill>
                  <a:srgbClr val="161515"/>
                </a:solidFill>
                <a:latin typeface="Trebuchet MS"/>
                <a:cs typeface="Trebuchet MS"/>
              </a:rPr>
              <a:t>support.</a:t>
            </a:r>
            <a:endParaRPr sz="3150">
              <a:latin typeface="Trebuchet MS"/>
              <a:cs typeface="Trebuchet MS"/>
            </a:endParaRPr>
          </a:p>
          <a:p>
            <a:pPr marL="529590" indent="-517525">
              <a:lnSpc>
                <a:spcPct val="100000"/>
              </a:lnSpc>
              <a:spcBef>
                <a:spcPts val="385"/>
              </a:spcBef>
              <a:buAutoNum type="arabicPeriod" startAt="4"/>
              <a:tabLst>
                <a:tab pos="530225" algn="l"/>
              </a:tabLst>
            </a:pP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Giving</a:t>
            </a:r>
            <a:r>
              <a:rPr sz="3150" b="1" i="1" spc="43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60" dirty="0">
                <a:solidFill>
                  <a:srgbClr val="161515"/>
                </a:solidFill>
                <a:latin typeface="Trebuchet MS"/>
                <a:cs typeface="Trebuchet MS"/>
              </a:rPr>
              <a:t>more</a:t>
            </a:r>
            <a:r>
              <a:rPr sz="3150" b="1" i="1" spc="434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50" dirty="0">
                <a:solidFill>
                  <a:srgbClr val="161515"/>
                </a:solidFill>
                <a:latin typeface="Trebuchet MS"/>
                <a:cs typeface="Trebuchet MS"/>
              </a:rPr>
              <a:t>than</a:t>
            </a:r>
            <a:r>
              <a:rPr sz="3150" b="1" i="1" spc="43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3</a:t>
            </a:r>
            <a:r>
              <a:rPr sz="3150" b="1" i="1" spc="43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predictions</a:t>
            </a:r>
            <a:r>
              <a:rPr sz="3150" b="1" i="1" spc="434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may</a:t>
            </a:r>
            <a:r>
              <a:rPr sz="3150" b="1" i="1" spc="43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-25" dirty="0">
                <a:solidFill>
                  <a:srgbClr val="161515"/>
                </a:solidFill>
                <a:latin typeface="Trebuchet MS"/>
                <a:cs typeface="Trebuchet MS"/>
              </a:rPr>
              <a:t>be</a:t>
            </a:r>
            <a:endParaRPr sz="3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upto</a:t>
            </a:r>
            <a:r>
              <a:rPr sz="3150" b="1" i="1" spc="-135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5</a:t>
            </a:r>
            <a:r>
              <a:rPr sz="3150" b="1" i="1" spc="-13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-10" dirty="0">
                <a:solidFill>
                  <a:srgbClr val="161515"/>
                </a:solidFill>
                <a:latin typeface="Trebuchet MS"/>
                <a:cs typeface="Trebuchet MS"/>
              </a:rPr>
              <a:t>words.</a:t>
            </a:r>
            <a:endParaRPr sz="3150">
              <a:latin typeface="Trebuchet MS"/>
              <a:cs typeface="Trebuchet MS"/>
            </a:endParaRPr>
          </a:p>
          <a:p>
            <a:pPr marL="12700" marR="5080" algn="just">
              <a:lnSpc>
                <a:spcPts val="4420"/>
              </a:lnSpc>
              <a:spcBef>
                <a:spcPts val="260"/>
              </a:spcBef>
              <a:buAutoNum type="arabicPeriod" startAt="5"/>
              <a:tabLst>
                <a:tab pos="459740" algn="l"/>
              </a:tabLst>
            </a:pP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Looking</a:t>
            </a:r>
            <a:r>
              <a:rPr sz="3150" b="1" i="1" spc="-7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for</a:t>
            </a:r>
            <a:r>
              <a:rPr sz="3150" b="1" i="1" spc="-7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-10" dirty="0">
                <a:solidFill>
                  <a:srgbClr val="161515"/>
                </a:solidFill>
                <a:latin typeface="Trebuchet MS"/>
                <a:cs typeface="Trebuchet MS"/>
              </a:rPr>
              <a:t>prediction</a:t>
            </a:r>
            <a:r>
              <a:rPr sz="3150" b="1" i="1" spc="-65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in</a:t>
            </a:r>
            <a:r>
              <a:rPr sz="3150" b="1" i="1" spc="-7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database</a:t>
            </a:r>
            <a:r>
              <a:rPr sz="3150" b="1" i="1" spc="-7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-10" dirty="0">
                <a:solidFill>
                  <a:srgbClr val="161515"/>
                </a:solidFill>
                <a:latin typeface="Trebuchet MS"/>
                <a:cs typeface="Trebuchet MS"/>
              </a:rPr>
              <a:t>where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we</a:t>
            </a:r>
            <a:r>
              <a:rPr sz="3150" b="1" i="1" spc="484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store</a:t>
            </a:r>
            <a:r>
              <a:rPr sz="3150" b="1" i="1" spc="495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spc="65" dirty="0">
                <a:solidFill>
                  <a:srgbClr val="161515"/>
                </a:solidFill>
                <a:latin typeface="Trebuchet MS"/>
                <a:cs typeface="Trebuchet MS"/>
              </a:rPr>
              <a:t>new</a:t>
            </a:r>
            <a:r>
              <a:rPr sz="3150" b="1" i="1" spc="49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words</a:t>
            </a:r>
            <a:r>
              <a:rPr sz="3150" b="1" i="1" spc="495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spc="55" dirty="0">
                <a:solidFill>
                  <a:srgbClr val="161515"/>
                </a:solidFill>
                <a:latin typeface="Trebuchet MS"/>
                <a:cs typeface="Trebuchet MS"/>
              </a:rPr>
              <a:t>used</a:t>
            </a:r>
            <a:r>
              <a:rPr sz="3150" b="1" i="1" spc="495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by</a:t>
            </a:r>
            <a:r>
              <a:rPr sz="3150" b="1" i="1" spc="495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user</a:t>
            </a:r>
            <a:r>
              <a:rPr sz="3150" b="1" i="1" spc="495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spc="-305" dirty="0">
                <a:solidFill>
                  <a:srgbClr val="161515"/>
                </a:solidFill>
                <a:latin typeface="Trebuchet MS"/>
                <a:cs typeface="Trebuchet MS"/>
              </a:rPr>
              <a:t>.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Currently</a:t>
            </a:r>
            <a:r>
              <a:rPr sz="3150" b="1" i="1" spc="18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our</a:t>
            </a:r>
            <a:r>
              <a:rPr sz="3150" b="1" i="1" spc="18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application</a:t>
            </a:r>
            <a:r>
              <a:rPr sz="3150" b="1" i="1" spc="18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is</a:t>
            </a:r>
            <a:r>
              <a:rPr sz="3150" b="1" i="1" spc="18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only</a:t>
            </a:r>
            <a:r>
              <a:rPr sz="3150" b="1" i="1" spc="18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spc="-10" dirty="0">
                <a:solidFill>
                  <a:srgbClr val="161515"/>
                </a:solidFill>
                <a:latin typeface="Trebuchet MS"/>
                <a:cs typeface="Trebuchet MS"/>
              </a:rPr>
              <a:t>giving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predictions</a:t>
            </a:r>
            <a:r>
              <a:rPr sz="3150" b="1" i="1" spc="365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looking</a:t>
            </a:r>
            <a:r>
              <a:rPr sz="3150" b="1" i="1" spc="37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at</a:t>
            </a:r>
            <a:r>
              <a:rPr sz="3150" b="1" i="1" spc="365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dataset</a:t>
            </a:r>
            <a:r>
              <a:rPr sz="3150" b="1" i="1" spc="37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we</a:t>
            </a:r>
            <a:r>
              <a:rPr sz="3150" b="1" i="1" spc="365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spc="-25" dirty="0">
                <a:solidFill>
                  <a:srgbClr val="161515"/>
                </a:solidFill>
                <a:latin typeface="Trebuchet MS"/>
                <a:cs typeface="Trebuchet MS"/>
              </a:rPr>
              <a:t>can </a:t>
            </a:r>
            <a:r>
              <a:rPr sz="3150" b="1" i="1" spc="95" dirty="0">
                <a:solidFill>
                  <a:srgbClr val="161515"/>
                </a:solidFill>
                <a:latin typeface="Trebuchet MS"/>
                <a:cs typeface="Trebuchet MS"/>
              </a:rPr>
              <a:t>make</a:t>
            </a:r>
            <a:r>
              <a:rPr sz="3150" b="1" i="1" spc="36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our</a:t>
            </a:r>
            <a:r>
              <a:rPr sz="3150" b="1" i="1" spc="365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app</a:t>
            </a:r>
            <a:r>
              <a:rPr sz="3150" b="1" i="1" spc="37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look</a:t>
            </a:r>
            <a:r>
              <a:rPr sz="3150" b="1" i="1" spc="365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for</a:t>
            </a:r>
            <a:r>
              <a:rPr sz="3150" b="1" i="1" spc="37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predictions</a:t>
            </a:r>
            <a:r>
              <a:rPr sz="3150" b="1" i="1" spc="370" dirty="0">
                <a:solidFill>
                  <a:srgbClr val="161515"/>
                </a:solidFill>
                <a:latin typeface="Trebuchet MS"/>
                <a:cs typeface="Trebuchet MS"/>
              </a:rPr>
              <a:t>  </a:t>
            </a:r>
            <a:r>
              <a:rPr sz="3150" b="1" i="1" spc="-25" dirty="0">
                <a:solidFill>
                  <a:srgbClr val="161515"/>
                </a:solidFill>
                <a:latin typeface="Trebuchet MS"/>
                <a:cs typeface="Trebuchet MS"/>
              </a:rPr>
              <a:t>in </a:t>
            </a:r>
            <a:r>
              <a:rPr sz="3150" b="1" i="1" spc="-10" dirty="0">
                <a:solidFill>
                  <a:srgbClr val="161515"/>
                </a:solidFill>
                <a:latin typeface="Trebuchet MS"/>
                <a:cs typeface="Trebuchet MS"/>
              </a:rPr>
              <a:t>database+dataset</a:t>
            </a:r>
            <a:r>
              <a:rPr sz="3150" b="1" i="1" spc="-95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in</a:t>
            </a:r>
            <a:r>
              <a:rPr sz="3150" b="1" i="1" spc="-9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-10" dirty="0">
                <a:solidFill>
                  <a:srgbClr val="161515"/>
                </a:solidFill>
                <a:latin typeface="Trebuchet MS"/>
                <a:cs typeface="Trebuchet MS"/>
              </a:rPr>
              <a:t>future.</a:t>
            </a:r>
            <a:endParaRPr sz="3150">
              <a:latin typeface="Trebuchet MS"/>
              <a:cs typeface="Trebuchet MS"/>
            </a:endParaRPr>
          </a:p>
          <a:p>
            <a:pPr marL="12700" marR="5080" algn="just">
              <a:lnSpc>
                <a:spcPts val="4430"/>
              </a:lnSpc>
              <a:buAutoNum type="arabicPeriod" startAt="5"/>
              <a:tabLst>
                <a:tab pos="510540" algn="l"/>
              </a:tabLst>
            </a:pPr>
            <a:r>
              <a:rPr sz="3150" b="1" i="1" spc="70" dirty="0">
                <a:solidFill>
                  <a:srgbClr val="161515"/>
                </a:solidFill>
                <a:latin typeface="Trebuchet MS"/>
                <a:cs typeface="Trebuchet MS"/>
              </a:rPr>
              <a:t>Implement</a:t>
            </a:r>
            <a:r>
              <a:rPr sz="3150" b="1" i="1" spc="254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voice</a:t>
            </a:r>
            <a:r>
              <a:rPr sz="3150" b="1" i="1" spc="265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assistant</a:t>
            </a:r>
            <a:r>
              <a:rPr sz="3150" b="1" i="1" spc="265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for</a:t>
            </a:r>
            <a:r>
              <a:rPr sz="3150" b="1" i="1" spc="265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dirty="0">
                <a:solidFill>
                  <a:srgbClr val="161515"/>
                </a:solidFill>
                <a:latin typeface="Trebuchet MS"/>
                <a:cs typeface="Trebuchet MS"/>
              </a:rPr>
              <a:t>login</a:t>
            </a:r>
            <a:r>
              <a:rPr sz="3150" b="1" i="1" spc="270" dirty="0">
                <a:solidFill>
                  <a:srgbClr val="161515"/>
                </a:solidFill>
                <a:latin typeface="Trebuchet MS"/>
                <a:cs typeface="Trebuchet MS"/>
              </a:rPr>
              <a:t> </a:t>
            </a:r>
            <a:r>
              <a:rPr sz="3150" b="1" i="1" spc="30" dirty="0">
                <a:solidFill>
                  <a:srgbClr val="161515"/>
                </a:solidFill>
                <a:latin typeface="Trebuchet MS"/>
                <a:cs typeface="Trebuchet MS"/>
              </a:rPr>
              <a:t>and </a:t>
            </a:r>
            <a:r>
              <a:rPr sz="3150" b="1" i="1" spc="-10" dirty="0">
                <a:solidFill>
                  <a:srgbClr val="161515"/>
                </a:solidFill>
                <a:latin typeface="Trebuchet MS"/>
                <a:cs typeface="Trebuchet MS"/>
              </a:rPr>
              <a:t>feedback.</a:t>
            </a:r>
            <a:endParaRPr sz="3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028699"/>
              <a:ext cx="542925" cy="5429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288" y="1181328"/>
              <a:ext cx="180681" cy="245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2894" y="3389642"/>
              <a:ext cx="12199624" cy="38576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57025" y="4078579"/>
            <a:ext cx="7974330" cy="2139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96010" marR="5080" indent="-1083945">
              <a:lnSpc>
                <a:spcPct val="116599"/>
              </a:lnSpc>
              <a:spcBef>
                <a:spcPts val="90"/>
              </a:spcBef>
            </a:pPr>
            <a:r>
              <a:rPr sz="5950" i="1" spc="204" dirty="0">
                <a:latin typeface="Trebuchet MS"/>
                <a:cs typeface="Trebuchet MS"/>
              </a:rPr>
              <a:t>UI</a:t>
            </a:r>
            <a:r>
              <a:rPr sz="5950" i="1" spc="-280" dirty="0">
                <a:latin typeface="Trebuchet MS"/>
                <a:cs typeface="Trebuchet MS"/>
              </a:rPr>
              <a:t> </a:t>
            </a:r>
            <a:r>
              <a:rPr sz="5950" i="1" dirty="0">
                <a:latin typeface="Trebuchet MS"/>
                <a:cs typeface="Trebuchet MS"/>
              </a:rPr>
              <a:t>presentation</a:t>
            </a:r>
            <a:r>
              <a:rPr sz="5950" i="1" spc="-280" dirty="0">
                <a:latin typeface="Trebuchet MS"/>
                <a:cs typeface="Trebuchet MS"/>
              </a:rPr>
              <a:t> </a:t>
            </a:r>
            <a:r>
              <a:rPr sz="5950" i="1" dirty="0">
                <a:latin typeface="Trebuchet MS"/>
                <a:cs typeface="Trebuchet MS"/>
              </a:rPr>
              <a:t>of</a:t>
            </a:r>
            <a:r>
              <a:rPr sz="5950" i="1" spc="-280" dirty="0">
                <a:latin typeface="Trebuchet MS"/>
                <a:cs typeface="Trebuchet MS"/>
              </a:rPr>
              <a:t> </a:t>
            </a:r>
            <a:r>
              <a:rPr sz="5950" i="1" spc="45" dirty="0">
                <a:latin typeface="Trebuchet MS"/>
                <a:cs typeface="Trebuchet MS"/>
              </a:rPr>
              <a:t>our </a:t>
            </a:r>
            <a:r>
              <a:rPr sz="5950" i="1" spc="-45" dirty="0">
                <a:latin typeface="Trebuchet MS"/>
                <a:cs typeface="Trebuchet MS"/>
              </a:rPr>
              <a:t>web-</a:t>
            </a:r>
            <a:r>
              <a:rPr sz="5950" i="1" spc="-10" dirty="0">
                <a:latin typeface="Trebuchet MS"/>
                <a:cs typeface="Trebuchet MS"/>
              </a:rPr>
              <a:t>application</a:t>
            </a:r>
            <a:endParaRPr sz="59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43075" y="2014600"/>
            <a:ext cx="15001875" cy="6604634"/>
            <a:chOff x="1643075" y="2014600"/>
            <a:chExt cx="15001875" cy="6604634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6571" y="7523505"/>
              <a:ext cx="1095375" cy="10953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075" y="5928931"/>
              <a:ext cx="590550" cy="5905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56028" y="2014600"/>
              <a:ext cx="1095375" cy="10953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54197" y="4113910"/>
              <a:ext cx="590550" cy="5905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288" y="1181328"/>
            <a:ext cx="180681" cy="24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2420" y="679330"/>
            <a:ext cx="13458825" cy="89249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666</Words>
  <Application>Microsoft Office PowerPoint</Application>
  <PresentationFormat>Custom</PresentationFormat>
  <Paragraphs>62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Microsoft JhengHei</vt:lpstr>
      <vt:lpstr>Arial</vt:lpstr>
      <vt:lpstr>Arial Narrow</vt:lpstr>
      <vt:lpstr>Inter</vt:lpstr>
      <vt:lpstr>Lucida Sans</vt:lpstr>
      <vt:lpstr>Lucida Sans Unicode</vt:lpstr>
      <vt:lpstr>Tahoma</vt:lpstr>
      <vt:lpstr>Trebuchet MS</vt:lpstr>
      <vt:lpstr>Office Theme</vt:lpstr>
      <vt:lpstr>NEXT WORD PREDICTOR</vt:lpstr>
      <vt:lpstr>PROBLEM STATEMENT</vt:lpstr>
      <vt:lpstr>Solution</vt:lpstr>
      <vt:lpstr>FEATURES OF THE PRODUCT</vt:lpstr>
      <vt:lpstr>BENEFITS OF USING NEXT WORD PREDICTOR AND SPEECH RECOGNITION</vt:lpstr>
      <vt:lpstr>PowerPoint Presentation</vt:lpstr>
      <vt:lpstr>FUTURE SCOPE</vt:lpstr>
      <vt:lpstr>UI presentation of our web-application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IMPLEMENTATION: TECHNOLOGIES USED</vt:lpstr>
      <vt:lpstr>TEAM MEMBERS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Purple, Blue and Magenta Futuristic Colorful Metaverse Newsletter Presentation</dc:title>
  <dc:creator>ppurvi145</dc:creator>
  <cp:keywords>DAFe-0TXQMQ,BAEqbMTi5rY</cp:keywords>
  <cp:lastModifiedBy>Sajesh Kollon</cp:lastModifiedBy>
  <cp:revision>1</cp:revision>
  <dcterms:created xsi:type="dcterms:W3CDTF">2023-04-03T16:28:55Z</dcterms:created>
  <dcterms:modified xsi:type="dcterms:W3CDTF">2023-04-18T19:14:47Z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2023-04-03T00:00:00Z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2023-04-03T00:00:00Z</vt:filetime>
  </property>
</Properties>
</file>